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2" r:id="rId4"/>
    <p:sldId id="259" r:id="rId5"/>
    <p:sldId id="260" r:id="rId6"/>
    <p:sldId id="264" r:id="rId7"/>
    <p:sldId id="266" r:id="rId8"/>
    <p:sldId id="265" r:id="rId9"/>
    <p:sldId id="263" r:id="rId10"/>
    <p:sldId id="257" r:id="rId11"/>
    <p:sldId id="267" r:id="rId12"/>
    <p:sldId id="268" r:id="rId13"/>
    <p:sldId id="261"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33"/>
    <p:restoredTop sz="95890"/>
  </p:normalViewPr>
  <p:slideViewPr>
    <p:cSldViewPr snapToGrid="0">
      <p:cViewPr varScale="1">
        <p:scale>
          <a:sx n="82" d="100"/>
          <a:sy n="82" d="100"/>
        </p:scale>
        <p:origin x="52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B306C-0508-565A-1B26-355A19B7C9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49D685-80CE-FD8F-1D07-6818F53AA6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8324A2-9567-37C3-7502-521D46B08AB3}"/>
              </a:ext>
            </a:extLst>
          </p:cNvPr>
          <p:cNvSpPr>
            <a:spLocks noGrp="1"/>
          </p:cNvSpPr>
          <p:nvPr>
            <p:ph type="dt" sz="half" idx="10"/>
          </p:nvPr>
        </p:nvSpPr>
        <p:spPr/>
        <p:txBody>
          <a:bodyPr/>
          <a:lstStyle/>
          <a:p>
            <a:fld id="{CD159529-8E4C-4349-9AA2-6C12C82E7FCF}" type="datetimeFigureOut">
              <a:rPr lang="en-US" smtClean="0"/>
              <a:t>2/27/2023</a:t>
            </a:fld>
            <a:endParaRPr lang="en-US"/>
          </a:p>
        </p:txBody>
      </p:sp>
      <p:sp>
        <p:nvSpPr>
          <p:cNvPr id="5" name="Footer Placeholder 4">
            <a:extLst>
              <a:ext uri="{FF2B5EF4-FFF2-40B4-BE49-F238E27FC236}">
                <a16:creationId xmlns:a16="http://schemas.microsoft.com/office/drawing/2014/main" id="{13E511D6-0D7B-933B-4941-901982504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2395F-F7EA-0BE8-E089-5258373AFA67}"/>
              </a:ext>
            </a:extLst>
          </p:cNvPr>
          <p:cNvSpPr>
            <a:spLocks noGrp="1"/>
          </p:cNvSpPr>
          <p:nvPr>
            <p:ph type="sldNum" sz="quarter" idx="12"/>
          </p:nvPr>
        </p:nvSpPr>
        <p:spPr/>
        <p:txBody>
          <a:bodyPr/>
          <a:lstStyle/>
          <a:p>
            <a:fld id="{93D67069-1D9B-ED4B-B548-17B93931781A}" type="slidenum">
              <a:rPr lang="en-US" smtClean="0"/>
              <a:t>‹#›</a:t>
            </a:fld>
            <a:endParaRPr lang="en-US"/>
          </a:p>
        </p:txBody>
      </p:sp>
    </p:spTree>
    <p:extLst>
      <p:ext uri="{BB962C8B-B14F-4D97-AF65-F5344CB8AC3E}">
        <p14:creationId xmlns:p14="http://schemas.microsoft.com/office/powerpoint/2010/main" val="1562810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6E3E5-20B6-3368-9FEE-DD6D1D4DD3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6123A6-A2E6-EC3F-60F9-9EE915C73C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51A05-62B8-F316-4F40-F588AEA752C0}"/>
              </a:ext>
            </a:extLst>
          </p:cNvPr>
          <p:cNvSpPr>
            <a:spLocks noGrp="1"/>
          </p:cNvSpPr>
          <p:nvPr>
            <p:ph type="dt" sz="half" idx="10"/>
          </p:nvPr>
        </p:nvSpPr>
        <p:spPr/>
        <p:txBody>
          <a:bodyPr/>
          <a:lstStyle/>
          <a:p>
            <a:fld id="{CD159529-8E4C-4349-9AA2-6C12C82E7FCF}" type="datetimeFigureOut">
              <a:rPr lang="en-US" smtClean="0"/>
              <a:t>2/27/2023</a:t>
            </a:fld>
            <a:endParaRPr lang="en-US"/>
          </a:p>
        </p:txBody>
      </p:sp>
      <p:sp>
        <p:nvSpPr>
          <p:cNvPr id="5" name="Footer Placeholder 4">
            <a:extLst>
              <a:ext uri="{FF2B5EF4-FFF2-40B4-BE49-F238E27FC236}">
                <a16:creationId xmlns:a16="http://schemas.microsoft.com/office/drawing/2014/main" id="{2CB79D70-8A2D-A8F7-CF47-1B65EF56D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E6139-DC0B-2B69-0537-35FC23E474A5}"/>
              </a:ext>
            </a:extLst>
          </p:cNvPr>
          <p:cNvSpPr>
            <a:spLocks noGrp="1"/>
          </p:cNvSpPr>
          <p:nvPr>
            <p:ph type="sldNum" sz="quarter" idx="12"/>
          </p:nvPr>
        </p:nvSpPr>
        <p:spPr/>
        <p:txBody>
          <a:bodyPr/>
          <a:lstStyle/>
          <a:p>
            <a:fld id="{93D67069-1D9B-ED4B-B548-17B93931781A}" type="slidenum">
              <a:rPr lang="en-US" smtClean="0"/>
              <a:t>‹#›</a:t>
            </a:fld>
            <a:endParaRPr lang="en-US"/>
          </a:p>
        </p:txBody>
      </p:sp>
    </p:spTree>
    <p:extLst>
      <p:ext uri="{BB962C8B-B14F-4D97-AF65-F5344CB8AC3E}">
        <p14:creationId xmlns:p14="http://schemas.microsoft.com/office/powerpoint/2010/main" val="3392340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299780-D3FB-956F-DEC5-B06BCA093A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980F60-1623-82E9-CDC2-D03B553E34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4E80-32C8-4F1E-F8E1-E0C3919BCA2C}"/>
              </a:ext>
            </a:extLst>
          </p:cNvPr>
          <p:cNvSpPr>
            <a:spLocks noGrp="1"/>
          </p:cNvSpPr>
          <p:nvPr>
            <p:ph type="dt" sz="half" idx="10"/>
          </p:nvPr>
        </p:nvSpPr>
        <p:spPr/>
        <p:txBody>
          <a:bodyPr/>
          <a:lstStyle/>
          <a:p>
            <a:fld id="{CD159529-8E4C-4349-9AA2-6C12C82E7FCF}" type="datetimeFigureOut">
              <a:rPr lang="en-US" smtClean="0"/>
              <a:t>2/27/2023</a:t>
            </a:fld>
            <a:endParaRPr lang="en-US"/>
          </a:p>
        </p:txBody>
      </p:sp>
      <p:sp>
        <p:nvSpPr>
          <p:cNvPr id="5" name="Footer Placeholder 4">
            <a:extLst>
              <a:ext uri="{FF2B5EF4-FFF2-40B4-BE49-F238E27FC236}">
                <a16:creationId xmlns:a16="http://schemas.microsoft.com/office/drawing/2014/main" id="{2B801EA8-B637-C6D3-79E7-45C7D60FF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24D22-49F9-792B-EC84-15828314629E}"/>
              </a:ext>
            </a:extLst>
          </p:cNvPr>
          <p:cNvSpPr>
            <a:spLocks noGrp="1"/>
          </p:cNvSpPr>
          <p:nvPr>
            <p:ph type="sldNum" sz="quarter" idx="12"/>
          </p:nvPr>
        </p:nvSpPr>
        <p:spPr/>
        <p:txBody>
          <a:bodyPr/>
          <a:lstStyle/>
          <a:p>
            <a:fld id="{93D67069-1D9B-ED4B-B548-17B93931781A}" type="slidenum">
              <a:rPr lang="en-US" smtClean="0"/>
              <a:t>‹#›</a:t>
            </a:fld>
            <a:endParaRPr lang="en-US"/>
          </a:p>
        </p:txBody>
      </p:sp>
    </p:spTree>
    <p:extLst>
      <p:ext uri="{BB962C8B-B14F-4D97-AF65-F5344CB8AC3E}">
        <p14:creationId xmlns:p14="http://schemas.microsoft.com/office/powerpoint/2010/main" val="1240392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B638-248E-F53F-489F-D9FB43587D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D95C50-34E6-AFA4-5DD8-0AAE92B641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F64E2-D5D0-A15A-CCB7-9195AB9AB409}"/>
              </a:ext>
            </a:extLst>
          </p:cNvPr>
          <p:cNvSpPr>
            <a:spLocks noGrp="1"/>
          </p:cNvSpPr>
          <p:nvPr>
            <p:ph type="dt" sz="half" idx="10"/>
          </p:nvPr>
        </p:nvSpPr>
        <p:spPr/>
        <p:txBody>
          <a:bodyPr/>
          <a:lstStyle/>
          <a:p>
            <a:fld id="{CD159529-8E4C-4349-9AA2-6C12C82E7FCF}" type="datetimeFigureOut">
              <a:rPr lang="en-US" smtClean="0"/>
              <a:t>2/27/2023</a:t>
            </a:fld>
            <a:endParaRPr lang="en-US"/>
          </a:p>
        </p:txBody>
      </p:sp>
      <p:sp>
        <p:nvSpPr>
          <p:cNvPr id="5" name="Footer Placeholder 4">
            <a:extLst>
              <a:ext uri="{FF2B5EF4-FFF2-40B4-BE49-F238E27FC236}">
                <a16:creationId xmlns:a16="http://schemas.microsoft.com/office/drawing/2014/main" id="{F1E88D64-6109-78AB-3A98-871E89AA6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442CD-C1FC-40E6-5CED-6BC4041C636B}"/>
              </a:ext>
            </a:extLst>
          </p:cNvPr>
          <p:cNvSpPr>
            <a:spLocks noGrp="1"/>
          </p:cNvSpPr>
          <p:nvPr>
            <p:ph type="sldNum" sz="quarter" idx="12"/>
          </p:nvPr>
        </p:nvSpPr>
        <p:spPr/>
        <p:txBody>
          <a:bodyPr/>
          <a:lstStyle/>
          <a:p>
            <a:fld id="{93D67069-1D9B-ED4B-B548-17B93931781A}" type="slidenum">
              <a:rPr lang="en-US" smtClean="0"/>
              <a:t>‹#›</a:t>
            </a:fld>
            <a:endParaRPr lang="en-US"/>
          </a:p>
        </p:txBody>
      </p:sp>
    </p:spTree>
    <p:extLst>
      <p:ext uri="{BB962C8B-B14F-4D97-AF65-F5344CB8AC3E}">
        <p14:creationId xmlns:p14="http://schemas.microsoft.com/office/powerpoint/2010/main" val="46949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1773B-2629-1B1F-C8CC-192C2DA873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F4DBB8-1CD4-C58F-E7A4-3FD5DED6E9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47305C-6238-B573-69AC-9010C21B4459}"/>
              </a:ext>
            </a:extLst>
          </p:cNvPr>
          <p:cNvSpPr>
            <a:spLocks noGrp="1"/>
          </p:cNvSpPr>
          <p:nvPr>
            <p:ph type="dt" sz="half" idx="10"/>
          </p:nvPr>
        </p:nvSpPr>
        <p:spPr/>
        <p:txBody>
          <a:bodyPr/>
          <a:lstStyle/>
          <a:p>
            <a:fld id="{CD159529-8E4C-4349-9AA2-6C12C82E7FCF}" type="datetimeFigureOut">
              <a:rPr lang="en-US" smtClean="0"/>
              <a:t>2/27/2023</a:t>
            </a:fld>
            <a:endParaRPr lang="en-US"/>
          </a:p>
        </p:txBody>
      </p:sp>
      <p:sp>
        <p:nvSpPr>
          <p:cNvPr id="5" name="Footer Placeholder 4">
            <a:extLst>
              <a:ext uri="{FF2B5EF4-FFF2-40B4-BE49-F238E27FC236}">
                <a16:creationId xmlns:a16="http://schemas.microsoft.com/office/drawing/2014/main" id="{0AD3CB11-7AB7-E02A-5856-EC56BCBA5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5A54A8-A0E7-825B-862A-6A00C8AB5840}"/>
              </a:ext>
            </a:extLst>
          </p:cNvPr>
          <p:cNvSpPr>
            <a:spLocks noGrp="1"/>
          </p:cNvSpPr>
          <p:nvPr>
            <p:ph type="sldNum" sz="quarter" idx="12"/>
          </p:nvPr>
        </p:nvSpPr>
        <p:spPr/>
        <p:txBody>
          <a:bodyPr/>
          <a:lstStyle/>
          <a:p>
            <a:fld id="{93D67069-1D9B-ED4B-B548-17B93931781A}" type="slidenum">
              <a:rPr lang="en-US" smtClean="0"/>
              <a:t>‹#›</a:t>
            </a:fld>
            <a:endParaRPr lang="en-US"/>
          </a:p>
        </p:txBody>
      </p:sp>
    </p:spTree>
    <p:extLst>
      <p:ext uri="{BB962C8B-B14F-4D97-AF65-F5344CB8AC3E}">
        <p14:creationId xmlns:p14="http://schemas.microsoft.com/office/powerpoint/2010/main" val="2535912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F128A-6E6D-95C1-D362-2A96A200BF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8FA404-DEFA-14F3-EAD2-7BA0F6BE3C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8117E2-4073-BAED-CB6C-7912830D8D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24D3EB-4C43-A65E-0F0F-61221BB2A643}"/>
              </a:ext>
            </a:extLst>
          </p:cNvPr>
          <p:cNvSpPr>
            <a:spLocks noGrp="1"/>
          </p:cNvSpPr>
          <p:nvPr>
            <p:ph type="dt" sz="half" idx="10"/>
          </p:nvPr>
        </p:nvSpPr>
        <p:spPr/>
        <p:txBody>
          <a:bodyPr/>
          <a:lstStyle/>
          <a:p>
            <a:fld id="{CD159529-8E4C-4349-9AA2-6C12C82E7FCF}" type="datetimeFigureOut">
              <a:rPr lang="en-US" smtClean="0"/>
              <a:t>2/27/2023</a:t>
            </a:fld>
            <a:endParaRPr lang="en-US"/>
          </a:p>
        </p:txBody>
      </p:sp>
      <p:sp>
        <p:nvSpPr>
          <p:cNvPr id="6" name="Footer Placeholder 5">
            <a:extLst>
              <a:ext uri="{FF2B5EF4-FFF2-40B4-BE49-F238E27FC236}">
                <a16:creationId xmlns:a16="http://schemas.microsoft.com/office/drawing/2014/main" id="{AC6F037B-5CD0-16AB-186A-7B2FBB7A78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0D4EA-986B-02A7-DB38-A3E97054F57A}"/>
              </a:ext>
            </a:extLst>
          </p:cNvPr>
          <p:cNvSpPr>
            <a:spLocks noGrp="1"/>
          </p:cNvSpPr>
          <p:nvPr>
            <p:ph type="sldNum" sz="quarter" idx="12"/>
          </p:nvPr>
        </p:nvSpPr>
        <p:spPr/>
        <p:txBody>
          <a:bodyPr/>
          <a:lstStyle/>
          <a:p>
            <a:fld id="{93D67069-1D9B-ED4B-B548-17B93931781A}" type="slidenum">
              <a:rPr lang="en-US" smtClean="0"/>
              <a:t>‹#›</a:t>
            </a:fld>
            <a:endParaRPr lang="en-US"/>
          </a:p>
        </p:txBody>
      </p:sp>
    </p:spTree>
    <p:extLst>
      <p:ext uri="{BB962C8B-B14F-4D97-AF65-F5344CB8AC3E}">
        <p14:creationId xmlns:p14="http://schemas.microsoft.com/office/powerpoint/2010/main" val="206136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5EBCF-E7D7-568C-8ED9-C78050CB1B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902A59-DB02-2AB3-6D5D-7CCF4726E8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EF9334-ED21-1CF0-621A-E80AADEF04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1EFE04-BB19-EE8D-9E70-8BA0E2069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7ED9A-599D-CDBF-6378-BB133786A0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04EC19-0607-9225-494A-87D9C11EDC8B}"/>
              </a:ext>
            </a:extLst>
          </p:cNvPr>
          <p:cNvSpPr>
            <a:spLocks noGrp="1"/>
          </p:cNvSpPr>
          <p:nvPr>
            <p:ph type="dt" sz="half" idx="10"/>
          </p:nvPr>
        </p:nvSpPr>
        <p:spPr/>
        <p:txBody>
          <a:bodyPr/>
          <a:lstStyle/>
          <a:p>
            <a:fld id="{CD159529-8E4C-4349-9AA2-6C12C82E7FCF}" type="datetimeFigureOut">
              <a:rPr lang="en-US" smtClean="0"/>
              <a:t>2/27/2023</a:t>
            </a:fld>
            <a:endParaRPr lang="en-US"/>
          </a:p>
        </p:txBody>
      </p:sp>
      <p:sp>
        <p:nvSpPr>
          <p:cNvPr id="8" name="Footer Placeholder 7">
            <a:extLst>
              <a:ext uri="{FF2B5EF4-FFF2-40B4-BE49-F238E27FC236}">
                <a16:creationId xmlns:a16="http://schemas.microsoft.com/office/drawing/2014/main" id="{06C9A046-A0EC-2D05-5269-21DA6C0F99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85A5B0-F01B-6F61-4C47-960351D96FED}"/>
              </a:ext>
            </a:extLst>
          </p:cNvPr>
          <p:cNvSpPr>
            <a:spLocks noGrp="1"/>
          </p:cNvSpPr>
          <p:nvPr>
            <p:ph type="sldNum" sz="quarter" idx="12"/>
          </p:nvPr>
        </p:nvSpPr>
        <p:spPr/>
        <p:txBody>
          <a:bodyPr/>
          <a:lstStyle/>
          <a:p>
            <a:fld id="{93D67069-1D9B-ED4B-B548-17B93931781A}" type="slidenum">
              <a:rPr lang="en-US" smtClean="0"/>
              <a:t>‹#›</a:t>
            </a:fld>
            <a:endParaRPr lang="en-US"/>
          </a:p>
        </p:txBody>
      </p:sp>
    </p:spTree>
    <p:extLst>
      <p:ext uri="{BB962C8B-B14F-4D97-AF65-F5344CB8AC3E}">
        <p14:creationId xmlns:p14="http://schemas.microsoft.com/office/powerpoint/2010/main" val="2098066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D57E6-8AF4-9C90-1EF2-8FB93F662A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62B2D4-D3C6-BC03-1929-6B053F6B789B}"/>
              </a:ext>
            </a:extLst>
          </p:cNvPr>
          <p:cNvSpPr>
            <a:spLocks noGrp="1"/>
          </p:cNvSpPr>
          <p:nvPr>
            <p:ph type="dt" sz="half" idx="10"/>
          </p:nvPr>
        </p:nvSpPr>
        <p:spPr/>
        <p:txBody>
          <a:bodyPr/>
          <a:lstStyle/>
          <a:p>
            <a:fld id="{CD159529-8E4C-4349-9AA2-6C12C82E7FCF}" type="datetimeFigureOut">
              <a:rPr lang="en-US" smtClean="0"/>
              <a:t>2/27/2023</a:t>
            </a:fld>
            <a:endParaRPr lang="en-US"/>
          </a:p>
        </p:txBody>
      </p:sp>
      <p:sp>
        <p:nvSpPr>
          <p:cNvPr id="4" name="Footer Placeholder 3">
            <a:extLst>
              <a:ext uri="{FF2B5EF4-FFF2-40B4-BE49-F238E27FC236}">
                <a16:creationId xmlns:a16="http://schemas.microsoft.com/office/drawing/2014/main" id="{2418F5B4-4650-46D9-1025-045073AA8B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4F4586-BE26-4810-1AAC-881769405B7B}"/>
              </a:ext>
            </a:extLst>
          </p:cNvPr>
          <p:cNvSpPr>
            <a:spLocks noGrp="1"/>
          </p:cNvSpPr>
          <p:nvPr>
            <p:ph type="sldNum" sz="quarter" idx="12"/>
          </p:nvPr>
        </p:nvSpPr>
        <p:spPr/>
        <p:txBody>
          <a:bodyPr/>
          <a:lstStyle/>
          <a:p>
            <a:fld id="{93D67069-1D9B-ED4B-B548-17B93931781A}" type="slidenum">
              <a:rPr lang="en-US" smtClean="0"/>
              <a:t>‹#›</a:t>
            </a:fld>
            <a:endParaRPr lang="en-US"/>
          </a:p>
        </p:txBody>
      </p:sp>
    </p:spTree>
    <p:extLst>
      <p:ext uri="{BB962C8B-B14F-4D97-AF65-F5344CB8AC3E}">
        <p14:creationId xmlns:p14="http://schemas.microsoft.com/office/powerpoint/2010/main" val="3246813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95EFDE-883F-9AF9-7847-471A259343C0}"/>
              </a:ext>
            </a:extLst>
          </p:cNvPr>
          <p:cNvSpPr>
            <a:spLocks noGrp="1"/>
          </p:cNvSpPr>
          <p:nvPr>
            <p:ph type="dt" sz="half" idx="10"/>
          </p:nvPr>
        </p:nvSpPr>
        <p:spPr/>
        <p:txBody>
          <a:bodyPr/>
          <a:lstStyle/>
          <a:p>
            <a:fld id="{CD159529-8E4C-4349-9AA2-6C12C82E7FCF}" type="datetimeFigureOut">
              <a:rPr lang="en-US" smtClean="0"/>
              <a:t>2/27/2023</a:t>
            </a:fld>
            <a:endParaRPr lang="en-US"/>
          </a:p>
        </p:txBody>
      </p:sp>
      <p:sp>
        <p:nvSpPr>
          <p:cNvPr id="3" name="Footer Placeholder 2">
            <a:extLst>
              <a:ext uri="{FF2B5EF4-FFF2-40B4-BE49-F238E27FC236}">
                <a16:creationId xmlns:a16="http://schemas.microsoft.com/office/drawing/2014/main" id="{FFC8B307-8E94-E751-858E-25D15EB79A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1E6D8F-7980-CDD5-74C4-886FA70160EC}"/>
              </a:ext>
            </a:extLst>
          </p:cNvPr>
          <p:cNvSpPr>
            <a:spLocks noGrp="1"/>
          </p:cNvSpPr>
          <p:nvPr>
            <p:ph type="sldNum" sz="quarter" idx="12"/>
          </p:nvPr>
        </p:nvSpPr>
        <p:spPr/>
        <p:txBody>
          <a:bodyPr/>
          <a:lstStyle/>
          <a:p>
            <a:fld id="{93D67069-1D9B-ED4B-B548-17B93931781A}" type="slidenum">
              <a:rPr lang="en-US" smtClean="0"/>
              <a:t>‹#›</a:t>
            </a:fld>
            <a:endParaRPr lang="en-US"/>
          </a:p>
        </p:txBody>
      </p:sp>
    </p:spTree>
    <p:extLst>
      <p:ext uri="{BB962C8B-B14F-4D97-AF65-F5344CB8AC3E}">
        <p14:creationId xmlns:p14="http://schemas.microsoft.com/office/powerpoint/2010/main" val="3707527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D15F-1169-91BF-D3A8-5CA0B76730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C19B3A-6BC6-0C16-D3F7-B553A09F42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DA20C0-AFEF-2C5A-6BE4-3700ABA22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E4947-3212-CF0A-2DB5-ABC053942356}"/>
              </a:ext>
            </a:extLst>
          </p:cNvPr>
          <p:cNvSpPr>
            <a:spLocks noGrp="1"/>
          </p:cNvSpPr>
          <p:nvPr>
            <p:ph type="dt" sz="half" idx="10"/>
          </p:nvPr>
        </p:nvSpPr>
        <p:spPr/>
        <p:txBody>
          <a:bodyPr/>
          <a:lstStyle/>
          <a:p>
            <a:fld id="{CD159529-8E4C-4349-9AA2-6C12C82E7FCF}" type="datetimeFigureOut">
              <a:rPr lang="en-US" smtClean="0"/>
              <a:t>2/27/2023</a:t>
            </a:fld>
            <a:endParaRPr lang="en-US"/>
          </a:p>
        </p:txBody>
      </p:sp>
      <p:sp>
        <p:nvSpPr>
          <p:cNvPr id="6" name="Footer Placeholder 5">
            <a:extLst>
              <a:ext uri="{FF2B5EF4-FFF2-40B4-BE49-F238E27FC236}">
                <a16:creationId xmlns:a16="http://schemas.microsoft.com/office/drawing/2014/main" id="{C5A25038-76F1-EADB-9F9C-8C1325F6E7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CC4147-1817-F9E8-9B8B-029DB3F10276}"/>
              </a:ext>
            </a:extLst>
          </p:cNvPr>
          <p:cNvSpPr>
            <a:spLocks noGrp="1"/>
          </p:cNvSpPr>
          <p:nvPr>
            <p:ph type="sldNum" sz="quarter" idx="12"/>
          </p:nvPr>
        </p:nvSpPr>
        <p:spPr/>
        <p:txBody>
          <a:bodyPr/>
          <a:lstStyle/>
          <a:p>
            <a:fld id="{93D67069-1D9B-ED4B-B548-17B93931781A}" type="slidenum">
              <a:rPr lang="en-US" smtClean="0"/>
              <a:t>‹#›</a:t>
            </a:fld>
            <a:endParaRPr lang="en-US"/>
          </a:p>
        </p:txBody>
      </p:sp>
    </p:spTree>
    <p:extLst>
      <p:ext uri="{BB962C8B-B14F-4D97-AF65-F5344CB8AC3E}">
        <p14:creationId xmlns:p14="http://schemas.microsoft.com/office/powerpoint/2010/main" val="127958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7C92-205E-9FF3-337A-F6B451F0C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F95348-68FE-783F-FDB8-B977D0669E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90F8F2-F40C-3881-70C5-B015890F30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AAEC29-EBDD-95B3-5328-02E4329F23FC}"/>
              </a:ext>
            </a:extLst>
          </p:cNvPr>
          <p:cNvSpPr>
            <a:spLocks noGrp="1"/>
          </p:cNvSpPr>
          <p:nvPr>
            <p:ph type="dt" sz="half" idx="10"/>
          </p:nvPr>
        </p:nvSpPr>
        <p:spPr/>
        <p:txBody>
          <a:bodyPr/>
          <a:lstStyle/>
          <a:p>
            <a:fld id="{CD159529-8E4C-4349-9AA2-6C12C82E7FCF}" type="datetimeFigureOut">
              <a:rPr lang="en-US" smtClean="0"/>
              <a:t>2/27/2023</a:t>
            </a:fld>
            <a:endParaRPr lang="en-US"/>
          </a:p>
        </p:txBody>
      </p:sp>
      <p:sp>
        <p:nvSpPr>
          <p:cNvPr id="6" name="Footer Placeholder 5">
            <a:extLst>
              <a:ext uri="{FF2B5EF4-FFF2-40B4-BE49-F238E27FC236}">
                <a16:creationId xmlns:a16="http://schemas.microsoft.com/office/drawing/2014/main" id="{E612FE08-681B-A400-E4CC-D43F41DD9A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0B903A-64E0-95C5-673A-2B18B3575D8E}"/>
              </a:ext>
            </a:extLst>
          </p:cNvPr>
          <p:cNvSpPr>
            <a:spLocks noGrp="1"/>
          </p:cNvSpPr>
          <p:nvPr>
            <p:ph type="sldNum" sz="quarter" idx="12"/>
          </p:nvPr>
        </p:nvSpPr>
        <p:spPr/>
        <p:txBody>
          <a:bodyPr/>
          <a:lstStyle/>
          <a:p>
            <a:fld id="{93D67069-1D9B-ED4B-B548-17B93931781A}" type="slidenum">
              <a:rPr lang="en-US" smtClean="0"/>
              <a:t>‹#›</a:t>
            </a:fld>
            <a:endParaRPr lang="en-US"/>
          </a:p>
        </p:txBody>
      </p:sp>
    </p:spTree>
    <p:extLst>
      <p:ext uri="{BB962C8B-B14F-4D97-AF65-F5344CB8AC3E}">
        <p14:creationId xmlns:p14="http://schemas.microsoft.com/office/powerpoint/2010/main" val="1733614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ECC85B-EC1B-5818-1331-5F2A646187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B70A90-BF53-4C53-1277-CD0A84FE64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B3012-E1BC-3B35-5015-5AFE0454A9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159529-8E4C-4349-9AA2-6C12C82E7FCF}" type="datetimeFigureOut">
              <a:rPr lang="en-US" smtClean="0"/>
              <a:t>2/27/2023</a:t>
            </a:fld>
            <a:endParaRPr lang="en-US"/>
          </a:p>
        </p:txBody>
      </p:sp>
      <p:sp>
        <p:nvSpPr>
          <p:cNvPr id="5" name="Footer Placeholder 4">
            <a:extLst>
              <a:ext uri="{FF2B5EF4-FFF2-40B4-BE49-F238E27FC236}">
                <a16:creationId xmlns:a16="http://schemas.microsoft.com/office/drawing/2014/main" id="{08E29CBC-3BD2-44E6-ABB9-E49C3F7775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2F60CA-BEC5-0B97-575D-CEDEAFFF1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67069-1D9B-ED4B-B548-17B93931781A}" type="slidenum">
              <a:rPr lang="en-US" smtClean="0"/>
              <a:t>‹#›</a:t>
            </a:fld>
            <a:endParaRPr lang="en-US"/>
          </a:p>
        </p:txBody>
      </p:sp>
    </p:spTree>
    <p:extLst>
      <p:ext uri="{BB962C8B-B14F-4D97-AF65-F5344CB8AC3E}">
        <p14:creationId xmlns:p14="http://schemas.microsoft.com/office/powerpoint/2010/main" val="4213482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64EEF0D6-2D1F-491D-AC56-0F0F95A31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D7DDE3-1431-E5FF-9F37-01B3CB920D05}"/>
              </a:ext>
            </a:extLst>
          </p:cNvPr>
          <p:cNvSpPr>
            <a:spLocks noGrp="1"/>
          </p:cNvSpPr>
          <p:nvPr>
            <p:ph type="ctrTitle"/>
          </p:nvPr>
        </p:nvSpPr>
        <p:spPr>
          <a:xfrm>
            <a:off x="640080" y="643467"/>
            <a:ext cx="3779520" cy="3569241"/>
          </a:xfrm>
        </p:spPr>
        <p:txBody>
          <a:bodyPr>
            <a:normAutofit/>
          </a:bodyPr>
          <a:lstStyle/>
          <a:p>
            <a:pPr algn="l"/>
            <a:r>
              <a:rPr lang="en-US" sz="4100" b="1" i="0" cap="all">
                <a:effectLst/>
                <a:latin typeface="sofia-pro"/>
              </a:rPr>
              <a:t>PRESERVING BUILDINGS AND  STORIES AT A DANE COUNTY DAIRY FACTORY</a:t>
            </a:r>
            <a:br>
              <a:rPr lang="en-US" sz="4100" b="1" i="0" cap="all">
                <a:effectLst/>
                <a:latin typeface="sofia-pro"/>
              </a:rPr>
            </a:br>
            <a:endParaRPr lang="en-US" sz="4100"/>
          </a:p>
        </p:txBody>
      </p:sp>
      <p:sp>
        <p:nvSpPr>
          <p:cNvPr id="3" name="Subtitle 2">
            <a:extLst>
              <a:ext uri="{FF2B5EF4-FFF2-40B4-BE49-F238E27FC236}">
                <a16:creationId xmlns:a16="http://schemas.microsoft.com/office/drawing/2014/main" id="{A0ECCA5F-B2CC-1C7B-B781-44A309EA1C77}"/>
              </a:ext>
            </a:extLst>
          </p:cNvPr>
          <p:cNvSpPr>
            <a:spLocks noGrp="1"/>
          </p:cNvSpPr>
          <p:nvPr>
            <p:ph type="subTitle" idx="1"/>
          </p:nvPr>
        </p:nvSpPr>
        <p:spPr>
          <a:xfrm>
            <a:off x="640080" y="4631161"/>
            <a:ext cx="3779520" cy="1569486"/>
          </a:xfrm>
        </p:spPr>
        <p:txBody>
          <a:bodyPr>
            <a:normAutofit/>
          </a:bodyPr>
          <a:lstStyle/>
          <a:p>
            <a:pPr algn="l"/>
            <a:r>
              <a:rPr lang="en-US" dirty="0"/>
              <a:t>Nic Mink</a:t>
            </a:r>
          </a:p>
          <a:p>
            <a:pPr algn="l"/>
            <a:r>
              <a:rPr lang="en-US" dirty="0"/>
              <a:t>Chief Restoration Officer</a:t>
            </a:r>
          </a:p>
          <a:p>
            <a:pPr algn="l"/>
            <a:r>
              <a:rPr lang="en-US" dirty="0"/>
              <a:t>Seven Acre Dairy Company</a:t>
            </a:r>
          </a:p>
        </p:txBody>
      </p:sp>
      <p:pic>
        <p:nvPicPr>
          <p:cNvPr id="4" name="Picture 3">
            <a:extLst>
              <a:ext uri="{FF2B5EF4-FFF2-40B4-BE49-F238E27FC236}">
                <a16:creationId xmlns:a16="http://schemas.microsoft.com/office/drawing/2014/main" id="{2BE7F7E2-E883-6079-B7CF-6F3CD13631ED}"/>
              </a:ext>
            </a:extLst>
          </p:cNvPr>
          <p:cNvPicPr>
            <a:picLocks noChangeAspect="1"/>
          </p:cNvPicPr>
          <p:nvPr/>
        </p:nvPicPr>
        <p:blipFill rotWithShape="1">
          <a:blip r:embed="rId2"/>
          <a:srcRect l="4016" r="25005"/>
          <a:stretch/>
        </p:blipFill>
        <p:spPr>
          <a:xfrm>
            <a:off x="4688495" y="-2"/>
            <a:ext cx="3285713" cy="6858000"/>
          </a:xfrm>
          <a:custGeom>
            <a:avLst/>
            <a:gdLst/>
            <a:ahLst/>
            <a:cxnLst/>
            <a:rect l="l" t="t" r="r" b="b"/>
            <a:pathLst>
              <a:path w="3285713" h="6858000">
                <a:moveTo>
                  <a:pt x="16970" y="0"/>
                </a:moveTo>
                <a:lnTo>
                  <a:pt x="3269111" y="0"/>
                </a:lnTo>
                <a:lnTo>
                  <a:pt x="3265544" y="140686"/>
                </a:lnTo>
                <a:cubicBezTo>
                  <a:pt x="3266106" y="312749"/>
                  <a:pt x="3278516" y="484544"/>
                  <a:pt x="3276399" y="655695"/>
                </a:cubicBezTo>
                <a:cubicBezTo>
                  <a:pt x="3275270" y="750938"/>
                  <a:pt x="3254102" y="845927"/>
                  <a:pt x="3258053" y="941424"/>
                </a:cubicBezTo>
                <a:cubicBezTo>
                  <a:pt x="3269625" y="1230836"/>
                  <a:pt x="3265815" y="1520375"/>
                  <a:pt x="3280916" y="1809660"/>
                </a:cubicBezTo>
                <a:cubicBezTo>
                  <a:pt x="3290682" y="1950657"/>
                  <a:pt x="3285530" y="2092164"/>
                  <a:pt x="3265533" y="2232285"/>
                </a:cubicBezTo>
                <a:cubicBezTo>
                  <a:pt x="3248879" y="2337306"/>
                  <a:pt x="3259182" y="2443217"/>
                  <a:pt x="3266238" y="2548746"/>
                </a:cubicBezTo>
                <a:cubicBezTo>
                  <a:pt x="3274847" y="2676498"/>
                  <a:pt x="3279504" y="2804125"/>
                  <a:pt x="3265391" y="2932131"/>
                </a:cubicBezTo>
                <a:cubicBezTo>
                  <a:pt x="3255231" y="3023183"/>
                  <a:pt x="3264686" y="3114743"/>
                  <a:pt x="3270331" y="3206050"/>
                </a:cubicBezTo>
                <a:cubicBezTo>
                  <a:pt x="3277669" y="3301343"/>
                  <a:pt x="3277669" y="3396993"/>
                  <a:pt x="3270331" y="3492287"/>
                </a:cubicBezTo>
                <a:cubicBezTo>
                  <a:pt x="3262965" y="3579403"/>
                  <a:pt x="3264715" y="3666937"/>
                  <a:pt x="3275553" y="3753761"/>
                </a:cubicBezTo>
                <a:cubicBezTo>
                  <a:pt x="3287407" y="3855353"/>
                  <a:pt x="3278234" y="3956946"/>
                  <a:pt x="3269625" y="4058539"/>
                </a:cubicBezTo>
                <a:cubicBezTo>
                  <a:pt x="3254243" y="4237342"/>
                  <a:pt x="3261158" y="4416017"/>
                  <a:pt x="3272448" y="4594439"/>
                </a:cubicBezTo>
                <a:cubicBezTo>
                  <a:pt x="3279674" y="4717278"/>
                  <a:pt x="3275708" y="4840446"/>
                  <a:pt x="3260594" y="4962713"/>
                </a:cubicBezTo>
                <a:cubicBezTo>
                  <a:pt x="3257912" y="4987031"/>
                  <a:pt x="3256818" y="5011382"/>
                  <a:pt x="3256271" y="5035748"/>
                </a:cubicBezTo>
                <a:lnTo>
                  <a:pt x="3255961" y="5057561"/>
                </a:lnTo>
                <a:lnTo>
                  <a:pt x="3252009" y="5100947"/>
                </a:lnTo>
                <a:lnTo>
                  <a:pt x="3255359" y="5173266"/>
                </a:lnTo>
                <a:lnTo>
                  <a:pt x="3255007" y="5180867"/>
                </a:lnTo>
                <a:lnTo>
                  <a:pt x="3260282" y="5238783"/>
                </a:lnTo>
                <a:lnTo>
                  <a:pt x="3271301" y="5440455"/>
                </a:lnTo>
                <a:cubicBezTo>
                  <a:pt x="3272550" y="5528263"/>
                  <a:pt x="3270254" y="5616112"/>
                  <a:pt x="3264404" y="5703831"/>
                </a:cubicBezTo>
                <a:cubicBezTo>
                  <a:pt x="3255795" y="5865363"/>
                  <a:pt x="3264686" y="6026641"/>
                  <a:pt x="3275130" y="6188047"/>
                </a:cubicBezTo>
                <a:cubicBezTo>
                  <a:pt x="3287548" y="6379930"/>
                  <a:pt x="3267791" y="6571686"/>
                  <a:pt x="3264827" y="6763568"/>
                </a:cubicBezTo>
                <a:cubicBezTo>
                  <a:pt x="3264545" y="6780776"/>
                  <a:pt x="3265603" y="6798015"/>
                  <a:pt x="3266909" y="6815254"/>
                </a:cubicBezTo>
                <a:lnTo>
                  <a:pt x="3269857" y="6858000"/>
                </a:lnTo>
                <a:lnTo>
                  <a:pt x="15795" y="6858000"/>
                </a:lnTo>
                <a:lnTo>
                  <a:pt x="11716" y="6584216"/>
                </a:lnTo>
                <a:cubicBezTo>
                  <a:pt x="9693" y="6488368"/>
                  <a:pt x="8801" y="6392585"/>
                  <a:pt x="14216" y="6297024"/>
                </a:cubicBezTo>
                <a:cubicBezTo>
                  <a:pt x="20970" y="6178401"/>
                  <a:pt x="19695" y="6058378"/>
                  <a:pt x="14981" y="5940264"/>
                </a:cubicBezTo>
                <a:cubicBezTo>
                  <a:pt x="10266" y="5822153"/>
                  <a:pt x="3896" y="5703912"/>
                  <a:pt x="14981" y="5585799"/>
                </a:cubicBezTo>
                <a:cubicBezTo>
                  <a:pt x="23136" y="5483192"/>
                  <a:pt x="25047" y="5380177"/>
                  <a:pt x="20714" y="5277330"/>
                </a:cubicBezTo>
                <a:cubicBezTo>
                  <a:pt x="15745" y="5098058"/>
                  <a:pt x="6063" y="4918659"/>
                  <a:pt x="16637" y="4739386"/>
                </a:cubicBezTo>
                <a:cubicBezTo>
                  <a:pt x="32819" y="4468249"/>
                  <a:pt x="23136" y="4197366"/>
                  <a:pt x="10394" y="3926484"/>
                </a:cubicBezTo>
                <a:cubicBezTo>
                  <a:pt x="1475" y="3741096"/>
                  <a:pt x="-5915" y="3555837"/>
                  <a:pt x="6827" y="3370449"/>
                </a:cubicBezTo>
                <a:cubicBezTo>
                  <a:pt x="19822" y="3179328"/>
                  <a:pt x="35749" y="2988333"/>
                  <a:pt x="25939" y="2796448"/>
                </a:cubicBezTo>
                <a:cubicBezTo>
                  <a:pt x="19568" y="2674258"/>
                  <a:pt x="7463" y="2552194"/>
                  <a:pt x="15364" y="2429877"/>
                </a:cubicBezTo>
                <a:cubicBezTo>
                  <a:pt x="21696" y="2301584"/>
                  <a:pt x="19861" y="2173023"/>
                  <a:pt x="9885" y="2044959"/>
                </a:cubicBezTo>
                <a:cubicBezTo>
                  <a:pt x="4151" y="1980959"/>
                  <a:pt x="4151" y="1916564"/>
                  <a:pt x="9885" y="1852564"/>
                </a:cubicBezTo>
                <a:cubicBezTo>
                  <a:pt x="26168" y="1696405"/>
                  <a:pt x="30423" y="1539214"/>
                  <a:pt x="22626" y="1382405"/>
                </a:cubicBezTo>
                <a:cubicBezTo>
                  <a:pt x="18166" y="1264292"/>
                  <a:pt x="10394" y="1146307"/>
                  <a:pt x="15872" y="1027940"/>
                </a:cubicBezTo>
                <a:cubicBezTo>
                  <a:pt x="22370" y="889440"/>
                  <a:pt x="27340" y="750814"/>
                  <a:pt x="20970" y="612314"/>
                </a:cubicBezTo>
                <a:cubicBezTo>
                  <a:pt x="14267" y="463706"/>
                  <a:pt x="15452" y="314847"/>
                  <a:pt x="24536" y="166365"/>
                </a:cubicBezTo>
                <a:close/>
              </a:path>
            </a:pathLst>
          </a:custGeom>
        </p:spPr>
      </p:pic>
      <p:pic>
        <p:nvPicPr>
          <p:cNvPr id="5" name="Picture 4">
            <a:extLst>
              <a:ext uri="{FF2B5EF4-FFF2-40B4-BE49-F238E27FC236}">
                <a16:creationId xmlns:a16="http://schemas.microsoft.com/office/drawing/2014/main" id="{BA0C7EC6-01CF-781D-2839-899834EE99C7}"/>
              </a:ext>
            </a:extLst>
          </p:cNvPr>
          <p:cNvPicPr>
            <a:picLocks noChangeAspect="1"/>
          </p:cNvPicPr>
          <p:nvPr/>
        </p:nvPicPr>
        <p:blipFill rotWithShape="1">
          <a:blip r:embed="rId3"/>
          <a:srcRect l="21108" r="20099" b="-2"/>
          <a:stretch/>
        </p:blipFill>
        <p:spPr>
          <a:xfrm>
            <a:off x="8165645" y="3"/>
            <a:ext cx="4026354" cy="4194731"/>
          </a:xfrm>
          <a:custGeom>
            <a:avLst/>
            <a:gdLst/>
            <a:ahLst/>
            <a:cxnLst/>
            <a:rect l="l" t="t" r="r" b="b"/>
            <a:pathLst>
              <a:path w="4026354" h="4194731">
                <a:moveTo>
                  <a:pt x="23605" y="0"/>
                </a:moveTo>
                <a:lnTo>
                  <a:pt x="4026354" y="0"/>
                </a:lnTo>
                <a:lnTo>
                  <a:pt x="4026354" y="4174564"/>
                </a:lnTo>
                <a:lnTo>
                  <a:pt x="3905945" y="4162010"/>
                </a:lnTo>
                <a:cubicBezTo>
                  <a:pt x="3861284" y="4160178"/>
                  <a:pt x="3816513" y="4161154"/>
                  <a:pt x="3771885" y="4164948"/>
                </a:cubicBezTo>
                <a:cubicBezTo>
                  <a:pt x="3541871" y="4179705"/>
                  <a:pt x="3311601" y="4173044"/>
                  <a:pt x="3081586" y="4176309"/>
                </a:cubicBezTo>
                <a:cubicBezTo>
                  <a:pt x="2773880" y="4180750"/>
                  <a:pt x="2466429" y="4169388"/>
                  <a:pt x="2158851" y="4168344"/>
                </a:cubicBezTo>
                <a:cubicBezTo>
                  <a:pt x="2095807" y="4168083"/>
                  <a:pt x="2032508" y="4171478"/>
                  <a:pt x="1969719" y="4176701"/>
                </a:cubicBezTo>
                <a:cubicBezTo>
                  <a:pt x="1882731" y="4183754"/>
                  <a:pt x="1796889" y="4174873"/>
                  <a:pt x="1710666" y="4166515"/>
                </a:cubicBezTo>
                <a:cubicBezTo>
                  <a:pt x="1606738" y="4156460"/>
                  <a:pt x="1503066" y="4165340"/>
                  <a:pt x="1399776" y="4176963"/>
                </a:cubicBezTo>
                <a:cubicBezTo>
                  <a:pt x="1222450" y="4196539"/>
                  <a:pt x="1043788" y="4199947"/>
                  <a:pt x="865876" y="4187149"/>
                </a:cubicBezTo>
                <a:cubicBezTo>
                  <a:pt x="669356" y="4173436"/>
                  <a:pt x="472966" y="4175918"/>
                  <a:pt x="276446" y="4176963"/>
                </a:cubicBezTo>
                <a:lnTo>
                  <a:pt x="21362" y="4176292"/>
                </a:lnTo>
                <a:lnTo>
                  <a:pt x="14458" y="4122289"/>
                </a:lnTo>
                <a:cubicBezTo>
                  <a:pt x="3338" y="4042652"/>
                  <a:pt x="-1375" y="3962394"/>
                  <a:pt x="346" y="3882149"/>
                </a:cubicBezTo>
                <a:cubicBezTo>
                  <a:pt x="205" y="3686075"/>
                  <a:pt x="9942" y="3490382"/>
                  <a:pt x="27583" y="3294816"/>
                </a:cubicBezTo>
                <a:cubicBezTo>
                  <a:pt x="31859" y="3222826"/>
                  <a:pt x="29926" y="3150656"/>
                  <a:pt x="21797" y="3078932"/>
                </a:cubicBezTo>
                <a:cubicBezTo>
                  <a:pt x="13668" y="2997950"/>
                  <a:pt x="16505" y="2916371"/>
                  <a:pt x="30264" y="2835999"/>
                </a:cubicBezTo>
                <a:cubicBezTo>
                  <a:pt x="47622" y="2740756"/>
                  <a:pt x="39860" y="2645512"/>
                  <a:pt x="33510" y="2550269"/>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8" y="288533"/>
                </a:cubicBezTo>
                <a:close/>
              </a:path>
            </a:pathLst>
          </a:custGeom>
        </p:spPr>
      </p:pic>
      <p:sp>
        <p:nvSpPr>
          <p:cNvPr id="1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4409267"/>
            <a:ext cx="3383280" cy="18288"/>
          </a:xfrm>
          <a:custGeom>
            <a:avLst/>
            <a:gdLst>
              <a:gd name="connsiteX0" fmla="*/ 0 w 3383280"/>
              <a:gd name="connsiteY0" fmla="*/ 0 h 18288"/>
              <a:gd name="connsiteX1" fmla="*/ 676656 w 3383280"/>
              <a:gd name="connsiteY1" fmla="*/ 0 h 18288"/>
              <a:gd name="connsiteX2" fmla="*/ 1319479 w 3383280"/>
              <a:gd name="connsiteY2" fmla="*/ 0 h 18288"/>
              <a:gd name="connsiteX3" fmla="*/ 1962302 w 3383280"/>
              <a:gd name="connsiteY3" fmla="*/ 0 h 18288"/>
              <a:gd name="connsiteX4" fmla="*/ 2706624 w 3383280"/>
              <a:gd name="connsiteY4" fmla="*/ 0 h 18288"/>
              <a:gd name="connsiteX5" fmla="*/ 3383280 w 3383280"/>
              <a:gd name="connsiteY5" fmla="*/ 0 h 18288"/>
              <a:gd name="connsiteX6" fmla="*/ 3383280 w 3383280"/>
              <a:gd name="connsiteY6" fmla="*/ 18288 h 18288"/>
              <a:gd name="connsiteX7" fmla="*/ 2706624 w 3383280"/>
              <a:gd name="connsiteY7" fmla="*/ 18288 h 18288"/>
              <a:gd name="connsiteX8" fmla="*/ 2131466 w 3383280"/>
              <a:gd name="connsiteY8" fmla="*/ 18288 h 18288"/>
              <a:gd name="connsiteX9" fmla="*/ 1488643 w 3383280"/>
              <a:gd name="connsiteY9" fmla="*/ 18288 h 18288"/>
              <a:gd name="connsiteX10" fmla="*/ 845820 w 3383280"/>
              <a:gd name="connsiteY10" fmla="*/ 18288 h 18288"/>
              <a:gd name="connsiteX11" fmla="*/ 0 w 3383280"/>
              <a:gd name="connsiteY11" fmla="*/ 18288 h 18288"/>
              <a:gd name="connsiteX12" fmla="*/ 0 w 338328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280" h="18288" fill="none" extrusionOk="0">
                <a:moveTo>
                  <a:pt x="0" y="0"/>
                </a:moveTo>
                <a:cubicBezTo>
                  <a:pt x="237173" y="2829"/>
                  <a:pt x="403433" y="9167"/>
                  <a:pt x="676656" y="0"/>
                </a:cubicBezTo>
                <a:cubicBezTo>
                  <a:pt x="949879" y="-9167"/>
                  <a:pt x="1103389" y="-19890"/>
                  <a:pt x="1319479" y="0"/>
                </a:cubicBezTo>
                <a:cubicBezTo>
                  <a:pt x="1535569" y="19890"/>
                  <a:pt x="1682672" y="-17352"/>
                  <a:pt x="1962302" y="0"/>
                </a:cubicBezTo>
                <a:cubicBezTo>
                  <a:pt x="2241932" y="17352"/>
                  <a:pt x="2522200" y="-30059"/>
                  <a:pt x="2706624" y="0"/>
                </a:cubicBezTo>
                <a:cubicBezTo>
                  <a:pt x="2891048" y="30059"/>
                  <a:pt x="3045365" y="-14656"/>
                  <a:pt x="3383280" y="0"/>
                </a:cubicBezTo>
                <a:cubicBezTo>
                  <a:pt x="3382846" y="7551"/>
                  <a:pt x="3382813" y="9822"/>
                  <a:pt x="3383280" y="18288"/>
                </a:cubicBezTo>
                <a:cubicBezTo>
                  <a:pt x="3053377" y="3328"/>
                  <a:pt x="2851947" y="-13486"/>
                  <a:pt x="2706624" y="18288"/>
                </a:cubicBezTo>
                <a:cubicBezTo>
                  <a:pt x="2561301" y="50062"/>
                  <a:pt x="2276448" y="-4069"/>
                  <a:pt x="2131466" y="18288"/>
                </a:cubicBezTo>
                <a:cubicBezTo>
                  <a:pt x="1986484" y="40645"/>
                  <a:pt x="1793482" y="35971"/>
                  <a:pt x="1488643" y="18288"/>
                </a:cubicBezTo>
                <a:cubicBezTo>
                  <a:pt x="1183804" y="605"/>
                  <a:pt x="1165655" y="13056"/>
                  <a:pt x="845820" y="18288"/>
                </a:cubicBezTo>
                <a:cubicBezTo>
                  <a:pt x="525985" y="23520"/>
                  <a:pt x="359281" y="20906"/>
                  <a:pt x="0" y="18288"/>
                </a:cubicBezTo>
                <a:cubicBezTo>
                  <a:pt x="60" y="11696"/>
                  <a:pt x="66" y="3758"/>
                  <a:pt x="0" y="0"/>
                </a:cubicBezTo>
                <a:close/>
              </a:path>
              <a:path w="3383280" h="18288" stroke="0" extrusionOk="0">
                <a:moveTo>
                  <a:pt x="0" y="0"/>
                </a:moveTo>
                <a:cubicBezTo>
                  <a:pt x="268344" y="9609"/>
                  <a:pt x="438266" y="25094"/>
                  <a:pt x="608990" y="0"/>
                </a:cubicBezTo>
                <a:cubicBezTo>
                  <a:pt x="779714" y="-25094"/>
                  <a:pt x="1051156" y="12077"/>
                  <a:pt x="1353312" y="0"/>
                </a:cubicBezTo>
                <a:cubicBezTo>
                  <a:pt x="1655468" y="-12077"/>
                  <a:pt x="1744944" y="15185"/>
                  <a:pt x="1928470" y="0"/>
                </a:cubicBezTo>
                <a:cubicBezTo>
                  <a:pt x="2111996" y="-15185"/>
                  <a:pt x="2262421" y="-9753"/>
                  <a:pt x="2503627" y="0"/>
                </a:cubicBezTo>
                <a:cubicBezTo>
                  <a:pt x="2744833" y="9753"/>
                  <a:pt x="3026048" y="-23784"/>
                  <a:pt x="3383280" y="0"/>
                </a:cubicBezTo>
                <a:cubicBezTo>
                  <a:pt x="3383198" y="4406"/>
                  <a:pt x="3383191" y="9982"/>
                  <a:pt x="3383280" y="18288"/>
                </a:cubicBezTo>
                <a:cubicBezTo>
                  <a:pt x="3162586" y="20850"/>
                  <a:pt x="2901132" y="28452"/>
                  <a:pt x="2740457" y="18288"/>
                </a:cubicBezTo>
                <a:cubicBezTo>
                  <a:pt x="2579782" y="8124"/>
                  <a:pt x="2388638" y="-13238"/>
                  <a:pt x="2097634" y="18288"/>
                </a:cubicBezTo>
                <a:cubicBezTo>
                  <a:pt x="1806630" y="49814"/>
                  <a:pt x="1687248" y="-8161"/>
                  <a:pt x="1454810" y="18288"/>
                </a:cubicBezTo>
                <a:cubicBezTo>
                  <a:pt x="1222372" y="44737"/>
                  <a:pt x="872924" y="37554"/>
                  <a:pt x="710489" y="18288"/>
                </a:cubicBezTo>
                <a:cubicBezTo>
                  <a:pt x="548054" y="-978"/>
                  <a:pt x="151263" y="49891"/>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newspaper, sign, outdoor&#10;&#10;Description automatically generated">
            <a:extLst>
              <a:ext uri="{FF2B5EF4-FFF2-40B4-BE49-F238E27FC236}">
                <a16:creationId xmlns:a16="http://schemas.microsoft.com/office/drawing/2014/main" id="{64526FE8-7D4A-5047-48CD-73200EFCC915}"/>
              </a:ext>
            </a:extLst>
          </p:cNvPr>
          <p:cNvPicPr>
            <a:picLocks noChangeAspect="1"/>
          </p:cNvPicPr>
          <p:nvPr/>
        </p:nvPicPr>
        <p:blipFill rotWithShape="1">
          <a:blip r:embed="rId4"/>
          <a:srcRect l="4392" r="-4" b="-4"/>
          <a:stretch/>
        </p:blipFill>
        <p:spPr>
          <a:xfrm>
            <a:off x="8182768" y="4362938"/>
            <a:ext cx="4009232" cy="2495062"/>
          </a:xfrm>
          <a:custGeom>
            <a:avLst/>
            <a:gdLst/>
            <a:ahLst/>
            <a:cxnLst/>
            <a:rect l="l" t="t" r="r" b="b"/>
            <a:pathLst>
              <a:path w="4009232" h="2495062">
                <a:moveTo>
                  <a:pt x="2357618" y="4"/>
                </a:moveTo>
                <a:cubicBezTo>
                  <a:pt x="2402184" y="-78"/>
                  <a:pt x="2446761" y="1163"/>
                  <a:pt x="2491337" y="4428"/>
                </a:cubicBezTo>
                <a:cubicBezTo>
                  <a:pt x="2641421" y="17813"/>
                  <a:pt x="2792204" y="21079"/>
                  <a:pt x="2942707" y="14222"/>
                </a:cubicBezTo>
                <a:cubicBezTo>
                  <a:pt x="3063650" y="5694"/>
                  <a:pt x="3184962" y="4206"/>
                  <a:pt x="3306070" y="9782"/>
                </a:cubicBezTo>
                <a:cubicBezTo>
                  <a:pt x="3418912" y="16442"/>
                  <a:pt x="3531755" y="23233"/>
                  <a:pt x="3644979" y="19315"/>
                </a:cubicBezTo>
                <a:cubicBezTo>
                  <a:pt x="3690065" y="17748"/>
                  <a:pt x="3734514" y="15789"/>
                  <a:pt x="3779218" y="13177"/>
                </a:cubicBezTo>
                <a:cubicBezTo>
                  <a:pt x="3820337" y="9619"/>
                  <a:pt x="3861567" y="7938"/>
                  <a:pt x="3902788" y="8133"/>
                </a:cubicBezTo>
                <a:lnTo>
                  <a:pt x="4009232" y="13493"/>
                </a:lnTo>
                <a:lnTo>
                  <a:pt x="4009232" y="2495062"/>
                </a:lnTo>
                <a:lnTo>
                  <a:pt x="6243" y="2495062"/>
                </a:lnTo>
                <a:lnTo>
                  <a:pt x="25280" y="2123536"/>
                </a:lnTo>
                <a:cubicBezTo>
                  <a:pt x="28243" y="1879841"/>
                  <a:pt x="36288" y="1635638"/>
                  <a:pt x="11167" y="1392705"/>
                </a:cubicBezTo>
                <a:cubicBezTo>
                  <a:pt x="-5908" y="1228125"/>
                  <a:pt x="865" y="1064307"/>
                  <a:pt x="3970" y="899855"/>
                </a:cubicBezTo>
                <a:cubicBezTo>
                  <a:pt x="7498" y="715082"/>
                  <a:pt x="5805" y="530184"/>
                  <a:pt x="5805" y="345412"/>
                </a:cubicBezTo>
                <a:cubicBezTo>
                  <a:pt x="5522" y="265027"/>
                  <a:pt x="10321" y="185150"/>
                  <a:pt x="18506" y="105145"/>
                </a:cubicBezTo>
                <a:cubicBezTo>
                  <a:pt x="21435" y="76128"/>
                  <a:pt x="22749" y="47150"/>
                  <a:pt x="22780" y="18221"/>
                </a:cubicBezTo>
                <a:lnTo>
                  <a:pt x="22508" y="11325"/>
                </a:lnTo>
                <a:lnTo>
                  <a:pt x="119228" y="7824"/>
                </a:lnTo>
                <a:cubicBezTo>
                  <a:pt x="263604" y="-156"/>
                  <a:pt x="408364" y="3162"/>
                  <a:pt x="552257" y="17748"/>
                </a:cubicBezTo>
                <a:cubicBezTo>
                  <a:pt x="654057" y="25440"/>
                  <a:pt x="756316" y="24213"/>
                  <a:pt x="857924" y="14092"/>
                </a:cubicBezTo>
                <a:cubicBezTo>
                  <a:pt x="1044382" y="-1710"/>
                  <a:pt x="1230457" y="10958"/>
                  <a:pt x="1416533" y="21666"/>
                </a:cubicBezTo>
                <a:cubicBezTo>
                  <a:pt x="1596750" y="32113"/>
                  <a:pt x="1776839" y="24408"/>
                  <a:pt x="1957056" y="17487"/>
                </a:cubicBezTo>
                <a:cubicBezTo>
                  <a:pt x="2090308" y="12394"/>
                  <a:pt x="2223918" y="249"/>
                  <a:pt x="2357618" y="4"/>
                </a:cubicBezTo>
                <a:close/>
              </a:path>
            </a:pathLst>
          </a:custGeom>
        </p:spPr>
      </p:pic>
    </p:spTree>
    <p:extLst>
      <p:ext uri="{BB962C8B-B14F-4D97-AF65-F5344CB8AC3E}">
        <p14:creationId xmlns:p14="http://schemas.microsoft.com/office/powerpoint/2010/main" val="1403426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9A10669-8191-93BC-DDF3-61497E77412F}"/>
              </a:ext>
            </a:extLst>
          </p:cNvPr>
          <p:cNvPicPr>
            <a:picLocks noChangeAspect="1"/>
          </p:cNvPicPr>
          <p:nvPr/>
        </p:nvPicPr>
        <p:blipFill rotWithShape="1">
          <a:blip r:embed="rId2"/>
          <a:srcRect t="14465" r="-2" b="4082"/>
          <a:stretch/>
        </p:blipFill>
        <p:spPr>
          <a:xfrm>
            <a:off x="6421035" y="643467"/>
            <a:ext cx="5129784" cy="5571066"/>
          </a:xfrm>
          <a:prstGeom prst="rect">
            <a:avLst/>
          </a:prstGeom>
        </p:spPr>
      </p:pic>
      <p:sp>
        <p:nvSpPr>
          <p:cNvPr id="20" name="Rectangle 19">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26AFE6-3A43-0689-AA56-C7BDC0568D45}"/>
              </a:ext>
            </a:extLst>
          </p:cNvPr>
          <p:cNvPicPr>
            <a:picLocks noChangeAspect="1"/>
          </p:cNvPicPr>
          <p:nvPr/>
        </p:nvPicPr>
        <p:blipFill rotWithShape="1">
          <a:blip r:embed="rId3"/>
          <a:srcRect t="1982" r="-1" b="18194"/>
          <a:stretch/>
        </p:blipFill>
        <p:spPr>
          <a:xfrm>
            <a:off x="641180" y="643467"/>
            <a:ext cx="5129784" cy="5571066"/>
          </a:xfrm>
          <a:prstGeom prst="rect">
            <a:avLst/>
          </a:prstGeom>
        </p:spPr>
      </p:pic>
    </p:spTree>
    <p:extLst>
      <p:ext uri="{BB962C8B-B14F-4D97-AF65-F5344CB8AC3E}">
        <p14:creationId xmlns:p14="http://schemas.microsoft.com/office/powerpoint/2010/main" val="318355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83A0C3-23F1-6262-B547-55664E62D301}"/>
              </a:ext>
            </a:extLst>
          </p:cNvPr>
          <p:cNvPicPr>
            <a:picLocks noChangeAspect="1"/>
          </p:cNvPicPr>
          <p:nvPr/>
        </p:nvPicPr>
        <p:blipFill>
          <a:blip r:embed="rId2"/>
          <a:stretch>
            <a:fillRect/>
          </a:stretch>
        </p:blipFill>
        <p:spPr>
          <a:xfrm>
            <a:off x="516391" y="1123527"/>
            <a:ext cx="3453600" cy="4604800"/>
          </a:xfrm>
          <a:prstGeom prst="rect">
            <a:avLst/>
          </a:prstGeom>
        </p:spPr>
      </p:pic>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8CD9D60-90F2-F81A-5B07-5B8F60F2F28C}"/>
              </a:ext>
            </a:extLst>
          </p:cNvPr>
          <p:cNvPicPr>
            <a:picLocks noChangeAspect="1"/>
          </p:cNvPicPr>
          <p:nvPr/>
        </p:nvPicPr>
        <p:blipFill>
          <a:blip r:embed="rId3"/>
          <a:stretch>
            <a:fillRect/>
          </a:stretch>
        </p:blipFill>
        <p:spPr>
          <a:xfrm>
            <a:off x="4310676" y="1807592"/>
            <a:ext cx="3537345" cy="3236670"/>
          </a:xfrm>
          <a:prstGeom prst="rect">
            <a:avLst/>
          </a:prstGeom>
        </p:spPr>
      </p:pic>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2B59ED8-A7C2-181B-1316-7D8FE7BC671B}"/>
              </a:ext>
            </a:extLst>
          </p:cNvPr>
          <p:cNvPicPr>
            <a:picLocks noChangeAspect="1"/>
          </p:cNvPicPr>
          <p:nvPr/>
        </p:nvPicPr>
        <p:blipFill>
          <a:blip r:embed="rId4"/>
          <a:stretch>
            <a:fillRect/>
          </a:stretch>
        </p:blipFill>
        <p:spPr>
          <a:xfrm>
            <a:off x="8162336" y="1142084"/>
            <a:ext cx="3517120" cy="4567688"/>
          </a:xfrm>
          <a:prstGeom prst="rect">
            <a:avLst/>
          </a:prstGeom>
        </p:spPr>
      </p:pic>
    </p:spTree>
    <p:extLst>
      <p:ext uri="{BB962C8B-B14F-4D97-AF65-F5344CB8AC3E}">
        <p14:creationId xmlns:p14="http://schemas.microsoft.com/office/powerpoint/2010/main" val="62618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65DDA1F-8C9F-2DD4-0ED3-74309C9F24D2}"/>
              </a:ext>
            </a:extLst>
          </p:cNvPr>
          <p:cNvPicPr>
            <a:picLocks noChangeAspect="1"/>
          </p:cNvPicPr>
          <p:nvPr/>
        </p:nvPicPr>
        <p:blipFill>
          <a:blip r:embed="rId2"/>
          <a:stretch>
            <a:fillRect/>
          </a:stretch>
        </p:blipFill>
        <p:spPr>
          <a:xfrm>
            <a:off x="643467" y="1503046"/>
            <a:ext cx="5294716" cy="3851905"/>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BEEB598-40F5-89E8-11A6-CAD07F90E808}"/>
              </a:ext>
            </a:extLst>
          </p:cNvPr>
          <p:cNvPicPr>
            <a:picLocks noChangeAspect="1"/>
          </p:cNvPicPr>
          <p:nvPr/>
        </p:nvPicPr>
        <p:blipFill>
          <a:blip r:embed="rId3"/>
          <a:stretch>
            <a:fillRect/>
          </a:stretch>
        </p:blipFill>
        <p:spPr>
          <a:xfrm>
            <a:off x="6812025" y="643467"/>
            <a:ext cx="4178299" cy="5571066"/>
          </a:xfrm>
          <a:prstGeom prst="rect">
            <a:avLst/>
          </a:prstGeom>
        </p:spPr>
      </p:pic>
    </p:spTree>
    <p:extLst>
      <p:ext uri="{BB962C8B-B14F-4D97-AF65-F5344CB8AC3E}">
        <p14:creationId xmlns:p14="http://schemas.microsoft.com/office/powerpoint/2010/main" val="2308272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CFDC964-9867-22A8-7662-A98E3BDC6028}"/>
              </a:ext>
            </a:extLst>
          </p:cNvPr>
          <p:cNvPicPr>
            <a:picLocks noChangeAspect="1"/>
          </p:cNvPicPr>
          <p:nvPr/>
        </p:nvPicPr>
        <p:blipFill>
          <a:blip r:embed="rId2"/>
          <a:stretch>
            <a:fillRect/>
          </a:stretch>
        </p:blipFill>
        <p:spPr>
          <a:xfrm>
            <a:off x="7210150" y="643467"/>
            <a:ext cx="3551553"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BEE105-DF56-57B8-B32C-77995F1B2928}"/>
              </a:ext>
            </a:extLst>
          </p:cNvPr>
          <p:cNvPicPr>
            <a:picLocks noChangeAspect="1"/>
          </p:cNvPicPr>
          <p:nvPr/>
        </p:nvPicPr>
        <p:blipFill>
          <a:blip r:embed="rId3"/>
          <a:stretch>
            <a:fillRect/>
          </a:stretch>
        </p:blipFill>
        <p:spPr>
          <a:xfrm>
            <a:off x="1374281" y="643467"/>
            <a:ext cx="3663581" cy="5571066"/>
          </a:xfrm>
          <a:prstGeom prst="rect">
            <a:avLst/>
          </a:prstGeom>
        </p:spPr>
      </p:pic>
    </p:spTree>
    <p:extLst>
      <p:ext uri="{BB962C8B-B14F-4D97-AF65-F5344CB8AC3E}">
        <p14:creationId xmlns:p14="http://schemas.microsoft.com/office/powerpoint/2010/main" val="705002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5AA6A3-4B50-9A86-55F5-24C4ABC4F3E1}"/>
              </a:ext>
            </a:extLst>
          </p:cNvPr>
          <p:cNvSpPr>
            <a:spLocks noGrp="1"/>
          </p:cNvSpPr>
          <p:nvPr>
            <p:ph type="title"/>
          </p:nvPr>
        </p:nvSpPr>
        <p:spPr>
          <a:xfrm>
            <a:off x="838200" y="365125"/>
            <a:ext cx="10515600" cy="1325563"/>
          </a:xfrm>
        </p:spPr>
        <p:txBody>
          <a:bodyPr>
            <a:normAutofit/>
          </a:bodyPr>
          <a:lstStyle/>
          <a:p>
            <a:r>
              <a:rPr lang="en-US" sz="4600" dirty="0"/>
              <a:t>Memories </a:t>
            </a:r>
            <a:r>
              <a:rPr lang="en-US" sz="4600" dirty="0">
                <a:sym typeface="Wingdings" pitchFamily="2" charset="2"/>
              </a:rPr>
              <a:t></a:t>
            </a:r>
            <a:r>
              <a:rPr lang="en-US" sz="4600" dirty="0"/>
              <a:t> History </a:t>
            </a:r>
            <a:r>
              <a:rPr lang="en-US" sz="4600" dirty="0">
                <a:sym typeface="Wingdings" pitchFamily="2" charset="2"/>
              </a:rPr>
              <a:t></a:t>
            </a:r>
            <a:r>
              <a:rPr lang="en-US" sz="4600" dirty="0"/>
              <a:t> National Register</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E87198-2BEB-40CF-2068-119DA8BC782C}"/>
              </a:ext>
            </a:extLst>
          </p:cNvPr>
          <p:cNvSpPr>
            <a:spLocks noGrp="1"/>
          </p:cNvSpPr>
          <p:nvPr>
            <p:ph idx="1"/>
          </p:nvPr>
        </p:nvSpPr>
        <p:spPr>
          <a:xfrm>
            <a:off x="838200" y="1929384"/>
            <a:ext cx="10515600" cy="4910328"/>
          </a:xfrm>
        </p:spPr>
        <p:txBody>
          <a:bodyPr>
            <a:normAutofit/>
          </a:bodyPr>
          <a:lstStyle/>
          <a:p>
            <a:r>
              <a:rPr lang="en-US" sz="1800" dirty="0"/>
              <a:t>The Dairy Plant at the site operated continuously between 1888 and 1980. </a:t>
            </a:r>
          </a:p>
          <a:p>
            <a:r>
              <a:rPr lang="en-US" sz="1800" dirty="0">
                <a:effectLst/>
                <a:ea typeface="Calibri" panose="020F0502020204030204" pitchFamily="34" charset="0"/>
                <a:cs typeface="Times" pitchFamily="2" charset="0"/>
              </a:rPr>
              <a:t>The factory would provide a critical outlet for local, farmers, sometimes allowing them to access larger markets by processing their milk into both cheese and butter that could be shipped more easily. </a:t>
            </a:r>
            <a:endParaRPr lang="en-US" sz="1800" dirty="0">
              <a:effectLst/>
              <a:ea typeface="Calibri" panose="020F0502020204030204" pitchFamily="34" charset="0"/>
              <a:cs typeface="Times New Roman" panose="02020603050405020304" pitchFamily="18" charset="0"/>
            </a:endParaRPr>
          </a:p>
          <a:p>
            <a:r>
              <a:rPr lang="en-US" sz="1800" dirty="0">
                <a:effectLst/>
                <a:ea typeface="Calibri" panose="020F0502020204030204" pitchFamily="34" charset="0"/>
                <a:cs typeface="Times" pitchFamily="2" charset="0"/>
              </a:rPr>
              <a:t>The factory expanded rapidly during the middle of the twentieth century, reflecting the growing importance of dairy to the state and the essential role the facility played in the local community. Workers constructed additions to the factory in the 1920s and 1930s, allowing the facility to be able to produce both Swiss cheese and butter, depending on market conditions.  The butter and </a:t>
            </a:r>
            <a:r>
              <a:rPr lang="en-US" sz="1800" dirty="0">
                <a:ea typeface="Calibri" panose="020F0502020204030204" pitchFamily="34" charset="0"/>
                <a:cs typeface="Times" pitchFamily="2" charset="0"/>
              </a:rPr>
              <a:t>S</a:t>
            </a:r>
            <a:r>
              <a:rPr lang="en-US" sz="1800" dirty="0">
                <a:effectLst/>
                <a:ea typeface="Calibri" panose="020F0502020204030204" pitchFamily="34" charset="0"/>
                <a:cs typeface="Times" pitchFamily="2" charset="0"/>
              </a:rPr>
              <a:t>wiss made at the plant was some of the best in the state,</a:t>
            </a:r>
            <a:r>
              <a:rPr lang="en-US" sz="1800" dirty="0">
                <a:ea typeface="Calibri" panose="020F0502020204030204" pitchFamily="34" charset="0"/>
                <a:cs typeface="Times" pitchFamily="2" charset="0"/>
              </a:rPr>
              <a:t> at times, the nation. </a:t>
            </a:r>
            <a:endParaRPr lang="en-US" sz="1800" dirty="0">
              <a:effectLst/>
              <a:ea typeface="Calibri" panose="020F0502020204030204" pitchFamily="34" charset="0"/>
              <a:cs typeface="Times" pitchFamily="2" charset="0"/>
            </a:endParaRPr>
          </a:p>
          <a:p>
            <a:r>
              <a:rPr lang="en-US" sz="1800" dirty="0">
                <a:effectLst/>
                <a:ea typeface="Calibri" panose="020F0502020204030204" pitchFamily="34" charset="0"/>
                <a:cs typeface="Times" pitchFamily="2" charset="0"/>
              </a:rPr>
              <a:t>In the early 1950s, the factory, then known as the Paoli Cooperative Dairy Company, embarked on its most significant expansion: a new wing dedicated to Grade “A” fluid milk. Licensed by the Chicago Board of Health, this fluid milk facility allowed the region’s farmers to access the Chicagoland marketplace. </a:t>
            </a:r>
          </a:p>
          <a:p>
            <a:r>
              <a:rPr lang="en-US" sz="1800" dirty="0">
                <a:ea typeface="Calibri" panose="020F0502020204030204" pitchFamily="34" charset="0"/>
                <a:cs typeface="Times New Roman" panose="02020603050405020304" pitchFamily="18" charset="0"/>
              </a:rPr>
              <a:t>Pabst, Inc. purchased the factory to access to additional milk for processing into baby formula in Oconomowoc. In 1980, in large part because of the rapid consolidation and industrialization of the industry. </a:t>
            </a:r>
          </a:p>
          <a:p>
            <a:r>
              <a:rPr lang="en-US" sz="1800" dirty="0">
                <a:ea typeface="Calibri" panose="020F0502020204030204" pitchFamily="34" charset="0"/>
                <a:cs typeface="Times New Roman" panose="02020603050405020304" pitchFamily="18" charset="0"/>
              </a:rPr>
              <a:t>These Memories become official collective history through National Register of Historic Places Approval November 18, 2022, nearly a 1.5 year process of discovery. The building is on the register an exceptional example of the contours of change in Wisconsin’s dairy industry over nearly 100 years. </a:t>
            </a:r>
            <a:endParaRPr lang="en-US" sz="1800" dirty="0">
              <a:effectLst/>
              <a:ea typeface="Calibri" panose="020F0502020204030204" pitchFamily="34" charset="0"/>
              <a:cs typeface="Times New Roman" panose="02020603050405020304" pitchFamily="18" charset="0"/>
            </a:endParaRPr>
          </a:p>
          <a:p>
            <a:endParaRPr lang="en-US" sz="1500" dirty="0"/>
          </a:p>
        </p:txBody>
      </p:sp>
    </p:spTree>
    <p:extLst>
      <p:ext uri="{BB962C8B-B14F-4D97-AF65-F5344CB8AC3E}">
        <p14:creationId xmlns:p14="http://schemas.microsoft.com/office/powerpoint/2010/main" val="1234435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641ABD-5B9C-A542-B0B6-FF75A88A75D9}"/>
              </a:ext>
            </a:extLst>
          </p:cNvPr>
          <p:cNvSpPr>
            <a:spLocks noGrp="1"/>
          </p:cNvSpPr>
          <p:nvPr>
            <p:ph idx="1"/>
          </p:nvPr>
        </p:nvSpPr>
        <p:spPr>
          <a:xfrm>
            <a:off x="649224" y="2438400"/>
            <a:ext cx="5102351" cy="3785419"/>
          </a:xfrm>
        </p:spPr>
        <p:txBody>
          <a:bodyPr>
            <a:normAutofit/>
          </a:bodyPr>
          <a:lstStyle/>
          <a:p>
            <a:r>
              <a:rPr lang="en-US" sz="2000" dirty="0"/>
              <a:t>Build Businesses inside the “historic” structure to make it living and to reanimate the space…becomes Seven Acre Dairy Company</a:t>
            </a:r>
          </a:p>
          <a:p>
            <a:r>
              <a:rPr lang="en-US" sz="2000" dirty="0"/>
              <a:t>Businesses become the vehicle where the stories will be repeated and cemented as the community’s collective history. </a:t>
            </a:r>
          </a:p>
          <a:p>
            <a:r>
              <a:rPr lang="en-US" sz="2000" dirty="0"/>
              <a:t>Customer become Caretakers</a:t>
            </a:r>
          </a:p>
        </p:txBody>
      </p:sp>
      <p:sp>
        <p:nvSpPr>
          <p:cNvPr id="10" name="Rectangle 9">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112" y="0"/>
            <a:ext cx="5961888" cy="6858000"/>
          </a:xfrm>
          <a:prstGeom prst="rect">
            <a:avLst/>
          </a:prstGeom>
          <a:solidFill>
            <a:srgbClr val="4D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484633"/>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0AD84E-13C0-0931-B0E3-67227128E796}"/>
              </a:ext>
            </a:extLst>
          </p:cNvPr>
          <p:cNvPicPr>
            <a:picLocks noChangeAspect="1"/>
          </p:cNvPicPr>
          <p:nvPr/>
        </p:nvPicPr>
        <p:blipFill>
          <a:blip r:embed="rId2"/>
          <a:stretch>
            <a:fillRect/>
          </a:stretch>
        </p:blipFill>
        <p:spPr>
          <a:xfrm>
            <a:off x="7210544" y="694945"/>
            <a:ext cx="3903488" cy="2322576"/>
          </a:xfrm>
          <a:prstGeom prst="rect">
            <a:avLst/>
          </a:prstGeom>
        </p:spPr>
      </p:pic>
      <p:sp>
        <p:nvSpPr>
          <p:cNvPr id="14"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3511296"/>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4E84519-CF1E-187E-2A5F-9926F717176B}"/>
              </a:ext>
            </a:extLst>
          </p:cNvPr>
          <p:cNvPicPr>
            <a:picLocks noChangeAspect="1"/>
          </p:cNvPicPr>
          <p:nvPr/>
        </p:nvPicPr>
        <p:blipFill>
          <a:blip r:embed="rId3"/>
          <a:stretch>
            <a:fillRect/>
          </a:stretch>
        </p:blipFill>
        <p:spPr>
          <a:xfrm>
            <a:off x="7059168" y="4309796"/>
            <a:ext cx="4206240" cy="1146200"/>
          </a:xfrm>
          <a:prstGeom prst="rect">
            <a:avLst/>
          </a:prstGeom>
          <a:effectLst/>
        </p:spPr>
      </p:pic>
    </p:spTree>
    <p:extLst>
      <p:ext uri="{BB962C8B-B14F-4D97-AF65-F5344CB8AC3E}">
        <p14:creationId xmlns:p14="http://schemas.microsoft.com/office/powerpoint/2010/main" val="1212664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750E79-14C9-3DE0-B7EC-C6FA61D2CFC6}"/>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3400"/>
              <a:t>Come Hang and Be One of The Caretakers of this Story and of Our Collective History</a:t>
            </a:r>
            <a:br>
              <a:rPr lang="en-US" sz="3400"/>
            </a:br>
            <a:br>
              <a:rPr lang="en-US" sz="3400"/>
            </a:br>
            <a:r>
              <a:rPr lang="en-US" sz="3400"/>
              <a:t>nicmink@gmail.com</a:t>
            </a:r>
          </a:p>
        </p:txBody>
      </p:sp>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6A7C6A7-1217-DB00-2F2A-ED63DC4ACA25}"/>
              </a:ext>
            </a:extLst>
          </p:cNvPr>
          <p:cNvPicPr>
            <a:picLocks noChangeAspect="1"/>
          </p:cNvPicPr>
          <p:nvPr/>
        </p:nvPicPr>
        <p:blipFill rotWithShape="1">
          <a:blip r:embed="rId2"/>
          <a:srcRect t="5255" r="-1" b="214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52898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C250D7C2-76BC-FA77-911C-F4F6CBE65E22}"/>
              </a:ext>
            </a:extLst>
          </p:cNvPr>
          <p:cNvPicPr>
            <a:picLocks noChangeAspect="1"/>
          </p:cNvPicPr>
          <p:nvPr/>
        </p:nvPicPr>
        <p:blipFill rotWithShape="1">
          <a:blip r:embed="rId2"/>
          <a:srcRect r="-2" b="15224"/>
          <a:stretch/>
        </p:blipFill>
        <p:spPr>
          <a:xfrm>
            <a:off x="321734" y="321733"/>
            <a:ext cx="5674894" cy="3030842"/>
          </a:xfrm>
          <a:prstGeom prst="rect">
            <a:avLst/>
          </a:prstGeom>
        </p:spPr>
      </p:pic>
      <p:pic>
        <p:nvPicPr>
          <p:cNvPr id="5" name="Picture 4">
            <a:extLst>
              <a:ext uri="{FF2B5EF4-FFF2-40B4-BE49-F238E27FC236}">
                <a16:creationId xmlns:a16="http://schemas.microsoft.com/office/drawing/2014/main" id="{522EE2C0-2EC3-F235-EF74-8D3EACC13751}"/>
              </a:ext>
            </a:extLst>
          </p:cNvPr>
          <p:cNvPicPr>
            <a:picLocks noChangeAspect="1"/>
          </p:cNvPicPr>
          <p:nvPr/>
        </p:nvPicPr>
        <p:blipFill rotWithShape="1">
          <a:blip r:embed="rId3"/>
          <a:srcRect t="1880" r="1" b="20320"/>
          <a:stretch/>
        </p:blipFill>
        <p:spPr>
          <a:xfrm>
            <a:off x="321735" y="3524289"/>
            <a:ext cx="2676579" cy="2776517"/>
          </a:xfrm>
          <a:prstGeom prst="rect">
            <a:avLst/>
          </a:prstGeom>
        </p:spPr>
      </p:pic>
      <p:pic>
        <p:nvPicPr>
          <p:cNvPr id="7" name="Picture 6">
            <a:extLst>
              <a:ext uri="{FF2B5EF4-FFF2-40B4-BE49-F238E27FC236}">
                <a16:creationId xmlns:a16="http://schemas.microsoft.com/office/drawing/2014/main" id="{908C80C6-4079-859D-670E-A9ECEF79CC68}"/>
              </a:ext>
            </a:extLst>
          </p:cNvPr>
          <p:cNvPicPr>
            <a:picLocks noChangeAspect="1"/>
          </p:cNvPicPr>
          <p:nvPr/>
        </p:nvPicPr>
        <p:blipFill rotWithShape="1">
          <a:blip r:embed="rId4"/>
          <a:srcRect t="24832" r="1" b="1520"/>
          <a:stretch/>
        </p:blipFill>
        <p:spPr>
          <a:xfrm>
            <a:off x="3159553" y="3514855"/>
            <a:ext cx="2837076" cy="2785951"/>
          </a:xfrm>
          <a:prstGeom prst="rect">
            <a:avLst/>
          </a:prstGeom>
        </p:spPr>
      </p:pic>
      <p:pic>
        <p:nvPicPr>
          <p:cNvPr id="6" name="Picture 5">
            <a:extLst>
              <a:ext uri="{FF2B5EF4-FFF2-40B4-BE49-F238E27FC236}">
                <a16:creationId xmlns:a16="http://schemas.microsoft.com/office/drawing/2014/main" id="{F7710EAE-D9E9-88A8-2070-7A055E8EEEA9}"/>
              </a:ext>
            </a:extLst>
          </p:cNvPr>
          <p:cNvPicPr>
            <a:picLocks noChangeAspect="1"/>
          </p:cNvPicPr>
          <p:nvPr/>
        </p:nvPicPr>
        <p:blipFill rotWithShape="1">
          <a:blip r:embed="rId5"/>
          <a:srcRect r="-2" b="20979"/>
          <a:stretch/>
        </p:blipFill>
        <p:spPr>
          <a:xfrm>
            <a:off x="6195373" y="321733"/>
            <a:ext cx="5674892" cy="5979074"/>
          </a:xfrm>
          <a:prstGeom prst="rect">
            <a:avLst/>
          </a:prstGeom>
        </p:spPr>
      </p:pic>
    </p:spTree>
    <p:extLst>
      <p:ext uri="{BB962C8B-B14F-4D97-AF65-F5344CB8AC3E}">
        <p14:creationId xmlns:p14="http://schemas.microsoft.com/office/powerpoint/2010/main" val="419092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F8E7F471-52AB-EB05-D109-F8D4AD528086}"/>
              </a:ext>
            </a:extLst>
          </p:cNvPr>
          <p:cNvPicPr>
            <a:picLocks noGrp="1" noChangeAspect="1"/>
          </p:cNvPicPr>
          <p:nvPr>
            <p:ph idx="1"/>
          </p:nvPr>
        </p:nvPicPr>
        <p:blipFill>
          <a:blip r:embed="rId2"/>
          <a:stretch>
            <a:fillRect/>
          </a:stretch>
        </p:blipFill>
        <p:spPr>
          <a:xfrm>
            <a:off x="643467" y="2125176"/>
            <a:ext cx="5294716" cy="2607646"/>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 application&#10;&#10;Description automatically generated">
            <a:extLst>
              <a:ext uri="{FF2B5EF4-FFF2-40B4-BE49-F238E27FC236}">
                <a16:creationId xmlns:a16="http://schemas.microsoft.com/office/drawing/2014/main" id="{A71B3E8B-B135-0046-BC27-856BD064E1B5}"/>
              </a:ext>
            </a:extLst>
          </p:cNvPr>
          <p:cNvPicPr>
            <a:picLocks noChangeAspect="1"/>
          </p:cNvPicPr>
          <p:nvPr/>
        </p:nvPicPr>
        <p:blipFill>
          <a:blip r:embed="rId3"/>
          <a:stretch>
            <a:fillRect/>
          </a:stretch>
        </p:blipFill>
        <p:spPr>
          <a:xfrm>
            <a:off x="6253817" y="1833967"/>
            <a:ext cx="5294715" cy="3190065"/>
          </a:xfrm>
          <a:prstGeom prst="rect">
            <a:avLst/>
          </a:prstGeom>
        </p:spPr>
      </p:pic>
    </p:spTree>
    <p:extLst>
      <p:ext uri="{BB962C8B-B14F-4D97-AF65-F5344CB8AC3E}">
        <p14:creationId xmlns:p14="http://schemas.microsoft.com/office/powerpoint/2010/main" val="3746420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1009EB5-F377-0B2D-D9EF-4ED3A737CAD3}"/>
              </a:ext>
            </a:extLst>
          </p:cNvPr>
          <p:cNvPicPr>
            <a:picLocks noChangeAspect="1"/>
          </p:cNvPicPr>
          <p:nvPr/>
        </p:nvPicPr>
        <p:blipFill rotWithShape="1">
          <a:blip r:embed="rId2"/>
          <a:srcRect r="1" b="10697"/>
          <a:stretch/>
        </p:blipFill>
        <p:spPr>
          <a:xfrm>
            <a:off x="321734" y="557189"/>
            <a:ext cx="4276956" cy="5743616"/>
          </a:xfrm>
          <a:prstGeom prst="rect">
            <a:avLst/>
          </a:prstGeom>
        </p:spPr>
      </p:pic>
      <p:pic>
        <p:nvPicPr>
          <p:cNvPr id="4" name="Picture 3">
            <a:extLst>
              <a:ext uri="{FF2B5EF4-FFF2-40B4-BE49-F238E27FC236}">
                <a16:creationId xmlns:a16="http://schemas.microsoft.com/office/drawing/2014/main" id="{B1F78394-A7C7-F193-143F-97DCD8739CA2}"/>
              </a:ext>
            </a:extLst>
          </p:cNvPr>
          <p:cNvPicPr>
            <a:picLocks noChangeAspect="1"/>
          </p:cNvPicPr>
          <p:nvPr/>
        </p:nvPicPr>
        <p:blipFill rotWithShape="1">
          <a:blip r:embed="rId3"/>
          <a:srcRect l="4638" r="12876" b="2"/>
          <a:stretch/>
        </p:blipFill>
        <p:spPr>
          <a:xfrm>
            <a:off x="4772525" y="557189"/>
            <a:ext cx="7097742" cy="5743616"/>
          </a:xfrm>
          <a:prstGeom prst="rect">
            <a:avLst/>
          </a:prstGeom>
        </p:spPr>
      </p:pic>
    </p:spTree>
    <p:extLst>
      <p:ext uri="{BB962C8B-B14F-4D97-AF65-F5344CB8AC3E}">
        <p14:creationId xmlns:p14="http://schemas.microsoft.com/office/powerpoint/2010/main" val="2693722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18866D2D-3DFE-03C2-B206-791AE01D8F52}"/>
              </a:ext>
            </a:extLst>
          </p:cNvPr>
          <p:cNvPicPr>
            <a:picLocks noChangeAspect="1"/>
          </p:cNvPicPr>
          <p:nvPr/>
        </p:nvPicPr>
        <p:blipFill>
          <a:blip r:embed="rId2"/>
          <a:stretch>
            <a:fillRect/>
          </a:stretch>
        </p:blipFill>
        <p:spPr>
          <a:xfrm>
            <a:off x="643467" y="975360"/>
            <a:ext cx="10905066" cy="4907279"/>
          </a:xfrm>
          <a:prstGeom prst="rect">
            <a:avLst/>
          </a:prstGeom>
        </p:spPr>
      </p:pic>
    </p:spTree>
    <p:extLst>
      <p:ext uri="{BB962C8B-B14F-4D97-AF65-F5344CB8AC3E}">
        <p14:creationId xmlns:p14="http://schemas.microsoft.com/office/powerpoint/2010/main" val="538618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ABFCDF3-76C7-594A-9173-C7D93180F91B}"/>
              </a:ext>
            </a:extLst>
          </p:cNvPr>
          <p:cNvPicPr>
            <a:picLocks noChangeAspect="1"/>
          </p:cNvPicPr>
          <p:nvPr/>
        </p:nvPicPr>
        <p:blipFill rotWithShape="1">
          <a:blip r:embed="rId2"/>
          <a:srcRect r="1" b="20378"/>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5" name="Picture 4">
            <a:extLst>
              <a:ext uri="{FF2B5EF4-FFF2-40B4-BE49-F238E27FC236}">
                <a16:creationId xmlns:a16="http://schemas.microsoft.com/office/drawing/2014/main" id="{FDB3511A-0CB8-0951-3559-2E6C54EA7D62}"/>
              </a:ext>
            </a:extLst>
          </p:cNvPr>
          <p:cNvPicPr>
            <a:picLocks noChangeAspect="1"/>
          </p:cNvPicPr>
          <p:nvPr/>
        </p:nvPicPr>
        <p:blipFill rotWithShape="1">
          <a:blip r:embed="rId3"/>
          <a:srcRect t="16041" r="-3" b="-3"/>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4" name="Picture 3">
            <a:extLst>
              <a:ext uri="{FF2B5EF4-FFF2-40B4-BE49-F238E27FC236}">
                <a16:creationId xmlns:a16="http://schemas.microsoft.com/office/drawing/2014/main" id="{314F8D0E-0809-A00D-D389-A9FF0C0409FA}"/>
              </a:ext>
            </a:extLst>
          </p:cNvPr>
          <p:cNvPicPr>
            <a:picLocks noChangeAspect="1"/>
          </p:cNvPicPr>
          <p:nvPr/>
        </p:nvPicPr>
        <p:blipFill rotWithShape="1">
          <a:blip r:embed="rId4"/>
          <a:srcRect t="1686" r="1" b="18045"/>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27"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21E1A3-DDCA-F10F-6808-3226DEA9CED3}"/>
              </a:ext>
            </a:extLst>
          </p:cNvPr>
          <p:cNvSpPr>
            <a:spLocks noGrp="1"/>
          </p:cNvSpPr>
          <p:nvPr>
            <p:ph idx="1"/>
          </p:nvPr>
        </p:nvSpPr>
        <p:spPr>
          <a:xfrm>
            <a:off x="4413582" y="4544570"/>
            <a:ext cx="7147481" cy="1703830"/>
          </a:xfrm>
        </p:spPr>
        <p:txBody>
          <a:bodyPr anchor="ctr">
            <a:normAutofit/>
          </a:bodyPr>
          <a:lstStyle/>
          <a:p>
            <a:pPr marL="0" indent="0">
              <a:buNone/>
            </a:pPr>
            <a:r>
              <a:rPr lang="en-US" sz="1500" dirty="0"/>
              <a:t>Two Important points: </a:t>
            </a:r>
          </a:p>
          <a:p>
            <a:pPr lvl="1"/>
            <a:r>
              <a:rPr lang="en-US" sz="1500" dirty="0"/>
              <a:t>Personal memories become stories and, stories, when shared collectively become history, a type of story that centers our lives and helps us figure out who we are</a:t>
            </a:r>
          </a:p>
          <a:p>
            <a:pPr lvl="1"/>
            <a:r>
              <a:rPr lang="en-US" sz="1500" dirty="0"/>
              <a:t>These stories about the past have immense power to change the present, as was the case with Juliette Kinzie’s </a:t>
            </a:r>
            <a:r>
              <a:rPr lang="en-US" sz="1500" i="1" dirty="0"/>
              <a:t>Wau-Bun, </a:t>
            </a:r>
            <a:r>
              <a:rPr lang="en-US" sz="1500" dirty="0"/>
              <a:t>whose memoir sparked the preservation of the Indian Agency House</a:t>
            </a:r>
          </a:p>
          <a:p>
            <a:endParaRPr lang="en-US" sz="1500" dirty="0"/>
          </a:p>
        </p:txBody>
      </p:sp>
    </p:spTree>
    <p:extLst>
      <p:ext uri="{BB962C8B-B14F-4D97-AF65-F5344CB8AC3E}">
        <p14:creationId xmlns:p14="http://schemas.microsoft.com/office/powerpoint/2010/main" val="150433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C4D9EE-7C0E-3CB0-57BE-1CAB83B6D2DF}"/>
              </a:ext>
            </a:extLst>
          </p:cNvPr>
          <p:cNvSpPr>
            <a:spLocks noGrp="1"/>
          </p:cNvSpPr>
          <p:nvPr>
            <p:ph idx="1"/>
          </p:nvPr>
        </p:nvSpPr>
        <p:spPr>
          <a:xfrm>
            <a:off x="6096000" y="601579"/>
            <a:ext cx="5257800" cy="5575384"/>
          </a:xfrm>
        </p:spPr>
        <p:txBody>
          <a:bodyPr/>
          <a:lstStyle/>
          <a:p>
            <a:r>
              <a:rPr lang="en-US" dirty="0"/>
              <a:t>Powerful meditation of stories, life, and death</a:t>
            </a:r>
          </a:p>
          <a:p>
            <a:r>
              <a:rPr lang="en-US" dirty="0"/>
              <a:t>Our true death happens– “The Final Death”-–in the words of Hector, when people in the living world stop telling stores about those who have entered the after life. </a:t>
            </a:r>
          </a:p>
        </p:txBody>
      </p:sp>
      <p:pic>
        <p:nvPicPr>
          <p:cNvPr id="4" name="Picture 3">
            <a:extLst>
              <a:ext uri="{FF2B5EF4-FFF2-40B4-BE49-F238E27FC236}">
                <a16:creationId xmlns:a16="http://schemas.microsoft.com/office/drawing/2014/main" id="{03447243-48B2-EB84-E832-EA01EE4436E7}"/>
              </a:ext>
            </a:extLst>
          </p:cNvPr>
          <p:cNvPicPr>
            <a:picLocks noChangeAspect="1"/>
          </p:cNvPicPr>
          <p:nvPr/>
        </p:nvPicPr>
        <p:blipFill>
          <a:blip r:embed="rId2"/>
          <a:stretch>
            <a:fillRect/>
          </a:stretch>
        </p:blipFill>
        <p:spPr>
          <a:xfrm>
            <a:off x="838200" y="103388"/>
            <a:ext cx="4431632" cy="6651223"/>
          </a:xfrm>
          <a:prstGeom prst="rect">
            <a:avLst/>
          </a:prstGeom>
        </p:spPr>
      </p:pic>
    </p:spTree>
    <p:extLst>
      <p:ext uri="{BB962C8B-B14F-4D97-AF65-F5344CB8AC3E}">
        <p14:creationId xmlns:p14="http://schemas.microsoft.com/office/powerpoint/2010/main" val="1960821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3643DC-2BD5-3264-9BA5-E502D8EB0487}"/>
              </a:ext>
            </a:extLst>
          </p:cNvPr>
          <p:cNvSpPr>
            <a:spLocks noGrp="1"/>
          </p:cNvSpPr>
          <p:nvPr>
            <p:ph idx="1"/>
          </p:nvPr>
        </p:nvSpPr>
        <p:spPr>
          <a:xfrm>
            <a:off x="838200" y="1185863"/>
            <a:ext cx="10515600" cy="4991100"/>
          </a:xfrm>
        </p:spPr>
        <p:txBody>
          <a:bodyPr>
            <a:normAutofit fontScale="85000" lnSpcReduction="20000"/>
          </a:bodyPr>
          <a:lstStyle/>
          <a:p>
            <a:pPr marL="0" indent="0" algn="ctr">
              <a:buNone/>
            </a:pPr>
            <a:r>
              <a:rPr lang="en-US" sz="6000" dirty="0"/>
              <a:t>Could we take these fading stories and disappearing memories, build a collective history, and use this building and its businesses to be the caretakers of this history?</a:t>
            </a:r>
          </a:p>
          <a:p>
            <a:pPr marL="0" indent="0" algn="ctr">
              <a:buNone/>
            </a:pPr>
            <a:endParaRPr lang="en-US" sz="6000" dirty="0"/>
          </a:p>
          <a:p>
            <a:pPr marL="0" indent="0" algn="ctr">
              <a:buNone/>
            </a:pPr>
            <a:r>
              <a:rPr lang="en-US" sz="6000" dirty="0"/>
              <a:t>A Potential </a:t>
            </a:r>
            <a:r>
              <a:rPr lang="en-US" sz="6000" i="1" dirty="0"/>
              <a:t>Ofrenda </a:t>
            </a:r>
            <a:r>
              <a:rPr lang="en-US" sz="6000" dirty="0"/>
              <a:t>to 20</a:t>
            </a:r>
            <a:r>
              <a:rPr lang="en-US" sz="6000" baseline="30000" dirty="0"/>
              <a:t>th</a:t>
            </a:r>
            <a:r>
              <a:rPr lang="en-US" sz="6000" dirty="0"/>
              <a:t> century dairy</a:t>
            </a:r>
          </a:p>
        </p:txBody>
      </p:sp>
    </p:spTree>
    <p:extLst>
      <p:ext uri="{BB962C8B-B14F-4D97-AF65-F5344CB8AC3E}">
        <p14:creationId xmlns:p14="http://schemas.microsoft.com/office/powerpoint/2010/main" val="1577032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8DEC74D-387F-4619-D3DF-56EA70598D1B}"/>
              </a:ext>
            </a:extLst>
          </p:cNvPr>
          <p:cNvPicPr>
            <a:picLocks noChangeAspect="1"/>
          </p:cNvPicPr>
          <p:nvPr/>
        </p:nvPicPr>
        <p:blipFill rotWithShape="1">
          <a:blip r:embed="rId2"/>
          <a:srcRect l="7102" r="15259" b="2"/>
          <a:stretch/>
        </p:blipFill>
        <p:spPr>
          <a:xfrm>
            <a:off x="196731" y="170453"/>
            <a:ext cx="3794884" cy="6517096"/>
          </a:xfrm>
          <a:prstGeom prst="rect">
            <a:avLst/>
          </a:prstGeom>
        </p:spPr>
      </p:pic>
      <p:pic>
        <p:nvPicPr>
          <p:cNvPr id="5" name="Picture 4">
            <a:extLst>
              <a:ext uri="{FF2B5EF4-FFF2-40B4-BE49-F238E27FC236}">
                <a16:creationId xmlns:a16="http://schemas.microsoft.com/office/drawing/2014/main" id="{DBD29E2D-5C4B-666D-5C0D-1D4B3BBCB482}"/>
              </a:ext>
            </a:extLst>
          </p:cNvPr>
          <p:cNvPicPr>
            <a:picLocks noChangeAspect="1"/>
          </p:cNvPicPr>
          <p:nvPr/>
        </p:nvPicPr>
        <p:blipFill rotWithShape="1">
          <a:blip r:embed="rId3"/>
          <a:srcRect l="937" r="11125" b="4"/>
          <a:stretch/>
        </p:blipFill>
        <p:spPr>
          <a:xfrm>
            <a:off x="4184141" y="165371"/>
            <a:ext cx="3826711" cy="3176540"/>
          </a:xfrm>
          <a:prstGeom prst="rect">
            <a:avLst/>
          </a:prstGeom>
        </p:spPr>
      </p:pic>
      <p:pic>
        <p:nvPicPr>
          <p:cNvPr id="8" name="Picture 7">
            <a:extLst>
              <a:ext uri="{FF2B5EF4-FFF2-40B4-BE49-F238E27FC236}">
                <a16:creationId xmlns:a16="http://schemas.microsoft.com/office/drawing/2014/main" id="{E7EBBEE8-D1A6-CE47-84D2-26746E665B2C}"/>
              </a:ext>
            </a:extLst>
          </p:cNvPr>
          <p:cNvPicPr>
            <a:picLocks noChangeAspect="1"/>
          </p:cNvPicPr>
          <p:nvPr/>
        </p:nvPicPr>
        <p:blipFill rotWithShape="1">
          <a:blip r:embed="rId4"/>
          <a:srcRect t="9900" r="2" b="27738"/>
          <a:stretch/>
        </p:blipFill>
        <p:spPr>
          <a:xfrm>
            <a:off x="8193992" y="159910"/>
            <a:ext cx="3826711" cy="3181966"/>
          </a:xfrm>
          <a:prstGeom prst="rect">
            <a:avLst/>
          </a:prstGeom>
        </p:spPr>
      </p:pic>
      <p:pic>
        <p:nvPicPr>
          <p:cNvPr id="4" name="Picture 3">
            <a:extLst>
              <a:ext uri="{FF2B5EF4-FFF2-40B4-BE49-F238E27FC236}">
                <a16:creationId xmlns:a16="http://schemas.microsoft.com/office/drawing/2014/main" id="{64E4CD84-A595-8B96-181B-997D12C66B88}"/>
              </a:ext>
            </a:extLst>
          </p:cNvPr>
          <p:cNvPicPr>
            <a:picLocks noChangeAspect="1"/>
          </p:cNvPicPr>
          <p:nvPr/>
        </p:nvPicPr>
        <p:blipFill rotWithShape="1">
          <a:blip r:embed="rId5"/>
          <a:srcRect l="9488" r="123" b="-4"/>
          <a:stretch/>
        </p:blipFill>
        <p:spPr>
          <a:xfrm>
            <a:off x="4184141" y="3512234"/>
            <a:ext cx="3826711" cy="3175314"/>
          </a:xfrm>
          <a:prstGeom prst="rect">
            <a:avLst/>
          </a:prstGeom>
        </p:spPr>
      </p:pic>
      <p:pic>
        <p:nvPicPr>
          <p:cNvPr id="9" name="Picture 8">
            <a:extLst>
              <a:ext uri="{FF2B5EF4-FFF2-40B4-BE49-F238E27FC236}">
                <a16:creationId xmlns:a16="http://schemas.microsoft.com/office/drawing/2014/main" id="{B18E3ABC-3EB2-3399-E9B4-D7CCD622FAC6}"/>
              </a:ext>
            </a:extLst>
          </p:cNvPr>
          <p:cNvPicPr>
            <a:picLocks noChangeAspect="1"/>
          </p:cNvPicPr>
          <p:nvPr/>
        </p:nvPicPr>
        <p:blipFill rotWithShape="1">
          <a:blip r:embed="rId6"/>
          <a:srcRect t="20435" r="2" b="17210"/>
          <a:stretch/>
        </p:blipFill>
        <p:spPr>
          <a:xfrm>
            <a:off x="8193992" y="3505966"/>
            <a:ext cx="3826711" cy="3181582"/>
          </a:xfrm>
          <a:prstGeom prst="rect">
            <a:avLst/>
          </a:prstGeom>
        </p:spPr>
      </p:pic>
    </p:spTree>
    <p:extLst>
      <p:ext uri="{BB962C8B-B14F-4D97-AF65-F5344CB8AC3E}">
        <p14:creationId xmlns:p14="http://schemas.microsoft.com/office/powerpoint/2010/main" val="2467534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518</Words>
  <Application>Microsoft Office PowerPoint</Application>
  <PresentationFormat>Widescreen</PresentationFormat>
  <Paragraphs>23</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sofia-pro</vt:lpstr>
      <vt:lpstr>Office Theme</vt:lpstr>
      <vt:lpstr>PRESERVING BUILDINGS AND  STORIES AT A DANE COUNTY DAIRY FACTORY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Memories  History  National Register</vt:lpstr>
      <vt:lpstr>PowerPoint Presentation</vt:lpstr>
      <vt:lpstr>Come Hang and Be One of The Caretakers of this Story and of Our Collective History  nicmink@gmail.com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PRESERVING BUILDINGS AND  STORIES AT A DANE COUNTY DAIRY FACTORY</dc:title>
  <dc:creator>Nic Mink</dc:creator>
  <cp:lastModifiedBy>Aaron Bock</cp:lastModifiedBy>
  <cp:revision>3</cp:revision>
  <dcterms:created xsi:type="dcterms:W3CDTF">2022-11-16T19:37:47Z</dcterms:created>
  <dcterms:modified xsi:type="dcterms:W3CDTF">2023-02-27T17:02:36Z</dcterms:modified>
</cp:coreProperties>
</file>